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6" r:id="rId4"/>
    <p:sldId id="263" r:id="rId5"/>
    <p:sldId id="267" r:id="rId6"/>
    <p:sldId id="265" r:id="rId7"/>
    <p:sldId id="269" r:id="rId8"/>
    <p:sldId id="268" r:id="rId9"/>
    <p:sldId id="260" r:id="rId10"/>
    <p:sldId id="264" r:id="rId11"/>
    <p:sldId id="274" r:id="rId12"/>
    <p:sldId id="275" r:id="rId13"/>
    <p:sldId id="273" r:id="rId14"/>
    <p:sldId id="270" r:id="rId15"/>
    <p:sldId id="258" r:id="rId16"/>
    <p:sldId id="261" r:id="rId17"/>
    <p:sldId id="272" r:id="rId18"/>
    <p:sldId id="257" r:id="rId1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E54D42"/>
    <a:srgbClr val="FF7E79"/>
    <a:srgbClr val="FF2600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65" autoAdjust="0"/>
    <p:restoredTop sz="94660"/>
  </p:normalViewPr>
  <p:slideViewPr>
    <p:cSldViewPr snapToGrid="0">
      <p:cViewPr>
        <p:scale>
          <a:sx n="103" d="100"/>
          <a:sy n="103" d="100"/>
        </p:scale>
        <p:origin x="352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png>
</file>

<file path=ppt/media/image5.png>
</file>

<file path=ppt/media/image5.tiff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B47199B8-0DC2-4973-8B72-54C04BBE01A0}" type="datetimeFigureOut">
              <a:rPr lang="zh-TW" altLang="en-US" smtClean="0"/>
              <a:pPr/>
              <a:t>2018/7/27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F80CF79E-D4A5-40D6-9E12-9BAA8E5BAF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1014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B47199B8-0DC2-4973-8B72-54C04BBE01A0}" type="datetimeFigureOut">
              <a:rPr lang="zh-TW" altLang="en-US" smtClean="0"/>
              <a:pPr/>
              <a:t>2018/7/27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F80CF79E-D4A5-40D6-9E12-9BAA8E5BAF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1486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B47199B8-0DC2-4973-8B72-54C04BBE01A0}" type="datetimeFigureOut">
              <a:rPr lang="zh-TW" altLang="en-US" smtClean="0"/>
              <a:pPr/>
              <a:t>2018/7/27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F80CF79E-D4A5-40D6-9E12-9BAA8E5BAF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699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B47199B8-0DC2-4973-8B72-54C04BBE01A0}" type="datetimeFigureOut">
              <a:rPr lang="zh-TW" altLang="en-US" smtClean="0"/>
              <a:pPr/>
              <a:t>2018/7/27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F80CF79E-D4A5-40D6-9E12-9BAA8E5BAF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7309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B47199B8-0DC2-4973-8B72-54C04BBE01A0}" type="datetimeFigureOut">
              <a:rPr lang="zh-TW" altLang="en-US" smtClean="0"/>
              <a:pPr/>
              <a:t>2018/7/27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F80CF79E-D4A5-40D6-9E12-9BAA8E5BAF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4370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B47199B8-0DC2-4973-8B72-54C04BBE01A0}" type="datetimeFigureOut">
              <a:rPr lang="zh-TW" altLang="en-US" smtClean="0"/>
              <a:pPr/>
              <a:t>2018/7/27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F80CF79E-D4A5-40D6-9E12-9BAA8E5BAF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4314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B47199B8-0DC2-4973-8B72-54C04BBE01A0}" type="datetimeFigureOut">
              <a:rPr lang="zh-TW" altLang="en-US" smtClean="0"/>
              <a:pPr/>
              <a:t>2018/7/27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F80CF79E-D4A5-40D6-9E12-9BAA8E5BAF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6657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B47199B8-0DC2-4973-8B72-54C04BBE01A0}" type="datetimeFigureOut">
              <a:rPr lang="zh-TW" altLang="en-US" smtClean="0"/>
              <a:pPr/>
              <a:t>2018/7/27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F80CF79E-D4A5-40D6-9E12-9BAA8E5BAF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3037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B47199B8-0DC2-4973-8B72-54C04BBE01A0}" type="datetimeFigureOut">
              <a:rPr lang="zh-TW" altLang="en-US" smtClean="0"/>
              <a:pPr/>
              <a:t>2018/7/27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F80CF79E-D4A5-40D6-9E12-9BAA8E5BAF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2556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 sz="2800"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 sz="2400"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 sz="2000"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 sz="2000"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B47199B8-0DC2-4973-8B72-54C04BBE01A0}" type="datetimeFigureOut">
              <a:rPr lang="zh-TW" altLang="en-US" smtClean="0"/>
              <a:pPr/>
              <a:t>2018/7/27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F80CF79E-D4A5-40D6-9E12-9BAA8E5BAF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6381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B47199B8-0DC2-4973-8B72-54C04BBE01A0}" type="datetimeFigureOut">
              <a:rPr lang="zh-TW" altLang="en-US" smtClean="0"/>
              <a:pPr/>
              <a:t>2018/7/27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F80CF79E-D4A5-40D6-9E12-9BAA8E5BAF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0974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B47199B8-0DC2-4973-8B72-54C04BBE01A0}" type="datetimeFigureOut">
              <a:rPr lang="zh-TW" altLang="en-US" smtClean="0"/>
              <a:pPr/>
              <a:t>2018/7/27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F80CF79E-D4A5-40D6-9E12-9BAA8E5BAF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5890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scikit-learn.org/stable/modules/generated/sklearn.preprocessing.MultiLabelBinarizer.ht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github.com/keras-team/keras/blob/d8b226f26b35348d934edb1213061993e7e5a1fa/keras/engine/training.py#L651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://scikit-learn.org/stable/modules/generated/sklearn.utils.class_weight.compute_class_weight.html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www.kaggle.com/c/yelp-restaurant-photo-classification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lyticsvidhya.com/blog/2017/08/introduction-to-multi-label-classification/" TargetMode="External"/><Relationship Id="rId2" Type="http://schemas.openxmlformats.org/officeDocument/2006/relationships/hyperlink" Target="https://www.pyimagesearch.com/2018/05/07/multi-label-classification-with-kera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ehuihui1994.github.io/hehuihui1994.github.io/2016/08/15/ML-KNN/" TargetMode="External"/><Relationship Id="rId5" Type="http://schemas.openxmlformats.org/officeDocument/2006/relationships/hyperlink" Target="https://www.zhihu.com/question/35486862" TargetMode="External"/><Relationship Id="rId4" Type="http://schemas.openxmlformats.org/officeDocument/2006/relationships/hyperlink" Target="https://zhuanlan.zhihu.com/p/34712246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://scikit.ml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Confusion_matrix" TargetMode="External"/><Relationship Id="rId5" Type="http://schemas.openxmlformats.org/officeDocument/2006/relationships/image" Target="../media/image50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hyperlink" Target="http://scikit-learn.org/stable/modules/generated/sklearn.metrics.precision_recall_curve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cikit-learn.org/stable/modules/generated/sklearn.metrics.coverage_error.html" TargetMode="External"/><Relationship Id="rId2" Type="http://schemas.openxmlformats.org/officeDocument/2006/relationships/hyperlink" Target="http://scikit-learn.org/stable/modules/generated/sklearn.metrics.hamming_loss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Multi-Label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20180731</a:t>
            </a:r>
          </a:p>
          <a:p>
            <a:r>
              <a:rPr lang="zh-TW" altLang="en-US" dirty="0"/>
              <a:t>投資程式設計科 劉義瑋</a:t>
            </a:r>
          </a:p>
        </p:txBody>
      </p:sp>
    </p:spTree>
    <p:extLst>
      <p:ext uri="{BB962C8B-B14F-4D97-AF65-F5344CB8AC3E}">
        <p14:creationId xmlns:p14="http://schemas.microsoft.com/office/powerpoint/2010/main" val="274036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Protein Function Prediction</a:t>
            </a:r>
            <a:endParaRPr lang="zh-TW" altLang="en-US" dirty="0"/>
          </a:p>
        </p:txBody>
      </p:sp>
      <p:pic>
        <p:nvPicPr>
          <p:cNvPr id="4" name="未命名.png"/>
          <p:cNvPicPr>
            <a:picLocks noChangeAspect="1"/>
          </p:cNvPicPr>
          <p:nvPr/>
        </p:nvPicPr>
        <p:blipFill>
          <a:blip r:embed="rId2">
            <a:extLst/>
          </a:blip>
          <a:srcRect b="12486"/>
          <a:stretch>
            <a:fillRect/>
          </a:stretch>
        </p:blipFill>
        <p:spPr>
          <a:xfrm>
            <a:off x="8605187" y="1571934"/>
            <a:ext cx="2961181" cy="4389120"/>
          </a:xfrm>
          <a:prstGeom prst="rect">
            <a:avLst/>
          </a:prstGeom>
          <a:ln w="3175">
            <a:miter lim="400000"/>
          </a:ln>
        </p:spPr>
      </p:pic>
      <p:pic>
        <p:nvPicPr>
          <p:cNvPr id="5" name="PFPProblem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63536" y="3636748"/>
            <a:ext cx="6328581" cy="1949404"/>
          </a:xfrm>
          <a:prstGeom prst="rect">
            <a:avLst/>
          </a:prstGeom>
          <a:ln w="3175">
            <a:miter lim="400000"/>
          </a:ln>
        </p:spPr>
      </p:pic>
      <p:sp>
        <p:nvSpPr>
          <p:cNvPr id="3" name="文字方塊 2"/>
          <p:cNvSpPr txBox="1"/>
          <p:nvPr/>
        </p:nvSpPr>
        <p:spPr>
          <a:xfrm>
            <a:off x="838200" y="1882239"/>
            <a:ext cx="63439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透過蛋白質序列預測該蛋白質的功能，蛋白質功能標籤位於一個 </a:t>
            </a:r>
            <a:r>
              <a:rPr lang="en-US" altLang="zh-TW" dirty="0"/>
              <a:t>Tree </a:t>
            </a:r>
            <a:r>
              <a:rPr lang="zh-TW" altLang="en-US" dirty="0"/>
              <a:t>的資料結構上 </a:t>
            </a:r>
            <a:r>
              <a:rPr lang="en-US" altLang="zh-TW" dirty="0"/>
              <a:t>(Gene Ontology)</a:t>
            </a:r>
            <a:r>
              <a:rPr lang="zh-TW" altLang="en-US" dirty="0"/>
              <a:t>，且每個蛋白質可有多個不同的功能 </a:t>
            </a:r>
            <a:r>
              <a:rPr lang="en-US" altLang="zh-TW" dirty="0"/>
              <a:t>(GO)</a:t>
            </a:r>
            <a:r>
              <a:rPr lang="zh-TW" altLang="en-US" dirty="0"/>
              <a:t>，因此可視為 </a:t>
            </a:r>
            <a:r>
              <a:rPr lang="en-US" altLang="zh-TW" dirty="0"/>
              <a:t>Multi-Label</a:t>
            </a:r>
            <a:r>
              <a:rPr lang="zh-TW" altLang="en-US" dirty="0"/>
              <a:t> 的問題</a:t>
            </a:r>
            <a:endParaRPr lang="en-US" altLang="zh-TW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16022B6-B8B5-294C-9824-BEA34E81D44B}"/>
              </a:ext>
            </a:extLst>
          </p:cNvPr>
          <p:cNvSpPr txBox="1"/>
          <p:nvPr/>
        </p:nvSpPr>
        <p:spPr>
          <a:xfrm>
            <a:off x="8954698" y="5961054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Gene Ontology </a:t>
            </a:r>
            <a:r>
              <a:rPr kumimoji="1" lang="zh-CN" altLang="en-US" dirty="0"/>
              <a:t>範例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52983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Protein Function Prediction</a:t>
            </a:r>
            <a:endParaRPr lang="zh-TW" altLang="en-US" dirty="0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7CB78E92-62E2-5E41-A113-C734BFB313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0118"/>
            <a:ext cx="6750132" cy="1644966"/>
          </a:xfrm>
        </p:spPr>
        <p:txBody>
          <a:bodyPr>
            <a:normAutofit/>
          </a:bodyPr>
          <a:lstStyle/>
          <a:p>
            <a:r>
              <a:rPr lang="zh-TW" altLang="en-US" dirty="0"/>
              <a:t>流程架構</a:t>
            </a:r>
            <a:endParaRPr lang="en-US" altLang="zh-TW" dirty="0">
              <a:solidFill>
                <a:schemeClr val="accent6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TW" altLang="en-US" dirty="0">
                <a:solidFill>
                  <a:schemeClr val="accent6"/>
                </a:solidFill>
              </a:rPr>
              <a:t>蛋白質序列取 </a:t>
            </a:r>
            <a:r>
              <a:rPr lang="en-US" altLang="zh-TW" dirty="0">
                <a:solidFill>
                  <a:schemeClr val="accent6"/>
                </a:solidFill>
              </a:rPr>
              <a:t>Feature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altLang="zh-TW" dirty="0">
                <a:solidFill>
                  <a:schemeClr val="accent2"/>
                </a:solidFill>
              </a:rPr>
              <a:t>KNN (k-nearest neighbors algorithm)</a:t>
            </a:r>
            <a:r>
              <a:rPr lang="zh-CN" altLang="en-US" dirty="0">
                <a:solidFill>
                  <a:schemeClr val="accent2"/>
                </a:solidFill>
              </a:rPr>
              <a:t>找</a:t>
            </a:r>
            <a:r>
              <a:rPr lang="en-US" altLang="zh-CN" dirty="0">
                <a:solidFill>
                  <a:schemeClr val="accent2"/>
                </a:solidFill>
              </a:rPr>
              <a:t> K </a:t>
            </a:r>
            <a:r>
              <a:rPr lang="zh-CN" altLang="en-US" dirty="0">
                <a:solidFill>
                  <a:schemeClr val="accent2"/>
                </a:solidFill>
              </a:rPr>
              <a:t>個最近的相似蛋白質</a:t>
            </a:r>
            <a:endParaRPr lang="en-US" altLang="zh-TW" dirty="0">
              <a:solidFill>
                <a:schemeClr val="accent2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en-US" dirty="0">
                <a:solidFill>
                  <a:srgbClr val="E54D42"/>
                </a:solidFill>
              </a:rPr>
              <a:t>以與相似蛋白質的距離作為權重對 </a:t>
            </a:r>
            <a:r>
              <a:rPr lang="en-US" altLang="zh-CN" dirty="0">
                <a:solidFill>
                  <a:srgbClr val="E54D42"/>
                </a:solidFill>
              </a:rPr>
              <a:t>GO </a:t>
            </a:r>
            <a:r>
              <a:rPr lang="zh-CN" altLang="en-US" dirty="0">
                <a:solidFill>
                  <a:srgbClr val="E54D42"/>
                </a:solidFill>
              </a:rPr>
              <a:t>進行加權投票</a:t>
            </a:r>
            <a:endParaRPr lang="en-US" altLang="zh-CN" dirty="0">
              <a:solidFill>
                <a:srgbClr val="E54D42"/>
              </a:solidFill>
            </a:endParaRPr>
          </a:p>
          <a:p>
            <a:endParaRPr lang="zh-TW" altLang="en-US" dirty="0"/>
          </a:p>
        </p:txBody>
      </p:sp>
      <p:pic>
        <p:nvPicPr>
          <p:cNvPr id="60" name="flowchart5.png">
            <a:extLst>
              <a:ext uri="{FF2B5EF4-FFF2-40B4-BE49-F238E27FC236}">
                <a16:creationId xmlns:a16="http://schemas.microsoft.com/office/drawing/2014/main" id="{E938EAB5-9656-5E43-866E-B656DA2588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rcRect r="48278"/>
          <a:stretch>
            <a:fillRect/>
          </a:stretch>
        </p:blipFill>
        <p:spPr>
          <a:xfrm>
            <a:off x="8485821" y="558139"/>
            <a:ext cx="2971268" cy="5713851"/>
          </a:xfrm>
          <a:prstGeom prst="rect">
            <a:avLst/>
          </a:prstGeom>
          <a:ln w="3175">
            <a:miter lim="400000"/>
          </a:ln>
        </p:spPr>
      </p:pic>
      <p:pic>
        <p:nvPicPr>
          <p:cNvPr id="61" name="圖片 60">
            <a:extLst>
              <a:ext uri="{FF2B5EF4-FFF2-40B4-BE49-F238E27FC236}">
                <a16:creationId xmlns:a16="http://schemas.microsoft.com/office/drawing/2014/main" id="{39BAA261-F5EF-4944-82BD-651F2622F88C}"/>
              </a:ext>
            </a:extLst>
          </p:cNvPr>
          <p:cNvPicPr>
            <a:picLocks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039939" y="4613337"/>
            <a:ext cx="1863031" cy="1312450"/>
          </a:xfrm>
          <a:prstGeom prst="rect">
            <a:avLst/>
          </a:prstGeom>
        </p:spPr>
      </p:pic>
      <p:pic>
        <p:nvPicPr>
          <p:cNvPr id="62" name="圖片 61">
            <a:extLst>
              <a:ext uri="{FF2B5EF4-FFF2-40B4-BE49-F238E27FC236}">
                <a16:creationId xmlns:a16="http://schemas.microsoft.com/office/drawing/2014/main" id="{61F79D6C-666D-5F4D-9E26-F69A557C9A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6176" y="406746"/>
            <a:ext cx="3363518" cy="3572098"/>
          </a:xfrm>
          <a:prstGeom prst="rect">
            <a:avLst/>
          </a:prstGeom>
        </p:spPr>
      </p:pic>
      <p:pic>
        <p:nvPicPr>
          <p:cNvPr id="63" name="圖片 62">
            <a:extLst>
              <a:ext uri="{FF2B5EF4-FFF2-40B4-BE49-F238E27FC236}">
                <a16:creationId xmlns:a16="http://schemas.microsoft.com/office/drawing/2014/main" id="{B73E7C2D-AD62-854E-B775-ED999808DE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7135" y="3962247"/>
            <a:ext cx="2641600" cy="558800"/>
          </a:xfrm>
          <a:prstGeom prst="rect">
            <a:avLst/>
          </a:prstGeom>
        </p:spPr>
      </p:pic>
      <p:pic>
        <p:nvPicPr>
          <p:cNvPr id="114" name="圖片 113">
            <a:extLst>
              <a:ext uri="{FF2B5EF4-FFF2-40B4-BE49-F238E27FC236}">
                <a16:creationId xmlns:a16="http://schemas.microsoft.com/office/drawing/2014/main" id="{5FE20B24-424B-414E-9933-0A27D5EE54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09129" y="3241962"/>
            <a:ext cx="4867412" cy="3544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1285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526F96-37B6-9D43-BEB6-A7EF72CEC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Protein Function Prediction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F119D70-C3CA-B049-8646-C287B122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46964" cy="4351338"/>
          </a:xfrm>
        </p:spPr>
        <p:txBody>
          <a:bodyPr/>
          <a:lstStyle/>
          <a:p>
            <a:r>
              <a:rPr kumimoji="1" lang="en-US" altLang="zh-TW" dirty="0"/>
              <a:t>Leaf only annotation</a:t>
            </a:r>
          </a:p>
          <a:p>
            <a:pPr lvl="1"/>
            <a:r>
              <a:rPr kumimoji="1" lang="zh-TW" altLang="en-US" dirty="0"/>
              <a:t>因 </a:t>
            </a:r>
            <a:r>
              <a:rPr kumimoji="1" lang="en-US" altLang="zh-TW" dirty="0"/>
              <a:t>GO </a:t>
            </a:r>
            <a:r>
              <a:rPr kumimoji="1" lang="zh-CN" altLang="en-US" dirty="0"/>
              <a:t>為樹狀結構，在表示標記時可以只標記最末端的子節點</a:t>
            </a:r>
            <a:endParaRPr kumimoji="1" lang="en-US" altLang="zh-CN" dirty="0"/>
          </a:p>
          <a:p>
            <a:r>
              <a:rPr kumimoji="1" lang="en-US" altLang="zh-CN" dirty="0"/>
              <a:t>Propagated annotation</a:t>
            </a:r>
          </a:p>
          <a:p>
            <a:pPr lvl="1"/>
            <a:r>
              <a:rPr kumimoji="1" lang="zh-CN" altLang="en-US" dirty="0"/>
              <a:t>透過</a:t>
            </a:r>
            <a:r>
              <a:rPr kumimoji="1" lang="en-US" altLang="zh-CN" dirty="0"/>
              <a:t> Gene Ontology </a:t>
            </a:r>
            <a:r>
              <a:rPr kumimoji="1" lang="zh-CN" altLang="en-US" dirty="0"/>
              <a:t>可以根據最末端的子節點找出所有父節點</a:t>
            </a:r>
            <a:endParaRPr kumimoji="1" lang="en-US" altLang="zh-CN" dirty="0"/>
          </a:p>
          <a:p>
            <a:r>
              <a:rPr kumimoji="1" lang="zh-CN" altLang="en-US" dirty="0"/>
              <a:t>加權投票時使用 </a:t>
            </a:r>
            <a:r>
              <a:rPr kumimoji="1" lang="en-US" altLang="zh-CN" dirty="0"/>
              <a:t>Propagated annotation </a:t>
            </a:r>
            <a:r>
              <a:rPr kumimoji="1" lang="zh-CN" altLang="en-US" dirty="0"/>
              <a:t>投票可以</a:t>
            </a:r>
            <a:r>
              <a:rPr kumimoji="1" lang="zh-TW" altLang="en-US" dirty="0"/>
              <a:t>在樹狀 </a:t>
            </a:r>
            <a:r>
              <a:rPr kumimoji="1" lang="en-US" altLang="zh-TW" dirty="0"/>
              <a:t>Multi-Label </a:t>
            </a:r>
            <a:r>
              <a:rPr kumimoji="1" lang="zh-CN" altLang="en-US" dirty="0"/>
              <a:t>問題上有更好的表現</a:t>
            </a:r>
            <a:endParaRPr kumimoji="1" lang="en-US" altLang="zh-CN" dirty="0"/>
          </a:p>
          <a:p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5223693-EA84-E745-BA54-23006275D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792288"/>
            <a:ext cx="5779011" cy="4418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011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Text Categorization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文本分類</a:t>
            </a:r>
            <a:endParaRPr lang="en-US" altLang="zh-CN" dirty="0"/>
          </a:p>
          <a:p>
            <a:r>
              <a:rPr lang="en-US" altLang="zh-TW" dirty="0"/>
              <a:t>Word Embeddings + CNN</a:t>
            </a:r>
          </a:p>
          <a:p>
            <a:endParaRPr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672E6E89-BF97-1749-AA84-907536481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816" y="3076204"/>
            <a:ext cx="11365986" cy="34257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圓角矩形 9">
            <a:extLst>
              <a:ext uri="{FF2B5EF4-FFF2-40B4-BE49-F238E27FC236}">
                <a16:creationId xmlns:a16="http://schemas.microsoft.com/office/drawing/2014/main" id="{1BD77E48-10C3-844C-9C48-167A67D8058A}"/>
              </a:ext>
            </a:extLst>
          </p:cNvPr>
          <p:cNvSpPr/>
          <p:nvPr/>
        </p:nvSpPr>
        <p:spPr>
          <a:xfrm>
            <a:off x="6151418" y="3823854"/>
            <a:ext cx="807522" cy="249381"/>
          </a:xfrm>
          <a:prstGeom prst="roundRect">
            <a:avLst/>
          </a:prstGeom>
          <a:noFill/>
          <a:ln w="31750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" name="圓角矩形 10">
            <a:extLst>
              <a:ext uri="{FF2B5EF4-FFF2-40B4-BE49-F238E27FC236}">
                <a16:creationId xmlns:a16="http://schemas.microsoft.com/office/drawing/2014/main" id="{BAA3E3A9-26FA-1049-8008-5B485B49E665}"/>
              </a:ext>
            </a:extLst>
          </p:cNvPr>
          <p:cNvSpPr/>
          <p:nvPr/>
        </p:nvSpPr>
        <p:spPr>
          <a:xfrm>
            <a:off x="7031948" y="3823856"/>
            <a:ext cx="638852" cy="249380"/>
          </a:xfrm>
          <a:prstGeom prst="roundRect">
            <a:avLst/>
          </a:prstGeom>
          <a:noFill/>
          <a:ln w="317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圓角矩形 11">
            <a:extLst>
              <a:ext uri="{FF2B5EF4-FFF2-40B4-BE49-F238E27FC236}">
                <a16:creationId xmlns:a16="http://schemas.microsoft.com/office/drawing/2014/main" id="{3DD73170-938E-9C44-AEF8-C2F09E1C9B85}"/>
              </a:ext>
            </a:extLst>
          </p:cNvPr>
          <p:cNvSpPr/>
          <p:nvPr/>
        </p:nvSpPr>
        <p:spPr>
          <a:xfrm>
            <a:off x="7743808" y="3823854"/>
            <a:ext cx="536592" cy="249381"/>
          </a:xfrm>
          <a:prstGeom prst="roundRect">
            <a:avLst/>
          </a:prstGeom>
          <a:noFill/>
          <a:ln w="317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08696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Label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Label </a:t>
            </a:r>
            <a:r>
              <a:rPr lang="zh-CN" altLang="en-US" dirty="0"/>
              <a:t>轉換</a:t>
            </a:r>
            <a:endParaRPr lang="en-US" altLang="zh-CN" dirty="0"/>
          </a:p>
          <a:p>
            <a:r>
              <a:rPr lang="en-US" altLang="zh-TW" dirty="0">
                <a:hlinkClick r:id="rId2"/>
              </a:rPr>
              <a:t>sklearn MultiLabelBinarizer</a:t>
            </a: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6793" y="2937845"/>
            <a:ext cx="8466695" cy="2632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4026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Multiple vs Multi-Label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Multiple Classifier</a:t>
            </a:r>
          </a:p>
          <a:p>
            <a:pPr lvl="1"/>
            <a:r>
              <a:rPr lang="en-US" altLang="zh-TW" dirty="0"/>
              <a:t>Top-layer</a:t>
            </a:r>
          </a:p>
          <a:p>
            <a:pPr lvl="2"/>
            <a:r>
              <a:rPr lang="en-US" altLang="zh-TW" dirty="0"/>
              <a:t>Activation: </a:t>
            </a:r>
            <a:r>
              <a:rPr lang="en-US" altLang="zh-TW" b="1" dirty="0" err="1">
                <a:solidFill>
                  <a:schemeClr val="accent2"/>
                </a:solidFill>
              </a:rPr>
              <a:t>Softmax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用於多分類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/>
              <a:t>Loss</a:t>
            </a:r>
          </a:p>
          <a:p>
            <a:pPr lvl="2"/>
            <a:r>
              <a:rPr lang="en-US" altLang="zh-TW" b="1" dirty="0" err="1">
                <a:solidFill>
                  <a:schemeClr val="accent2"/>
                </a:solidFill>
              </a:rPr>
              <a:t>categorical_crossentropy</a:t>
            </a:r>
            <a:endParaRPr lang="en-US" altLang="zh-TW" b="1" dirty="0">
              <a:solidFill>
                <a:schemeClr val="accent2"/>
              </a:solidFill>
            </a:endParaRPr>
          </a:p>
          <a:p>
            <a:pPr lvl="1"/>
            <a:r>
              <a:rPr lang="en-US" altLang="zh-TW" dirty="0"/>
              <a:t>Output </a:t>
            </a:r>
            <a:r>
              <a:rPr lang="zh-TW" altLang="en-US" dirty="0"/>
              <a:t>會被 </a:t>
            </a:r>
            <a:r>
              <a:rPr lang="en-US" altLang="zh-TW" dirty="0"/>
              <a:t>normalize </a:t>
            </a:r>
            <a:r>
              <a:rPr lang="zh-TW" altLang="en-US" dirty="0"/>
              <a:t>至合為 </a:t>
            </a:r>
            <a:r>
              <a:rPr lang="en-US" altLang="zh-TW" dirty="0"/>
              <a:t>1</a:t>
            </a:r>
          </a:p>
          <a:p>
            <a:r>
              <a:rPr lang="en-US" altLang="zh-TW" dirty="0"/>
              <a:t>Multi-Label Classifier </a:t>
            </a:r>
          </a:p>
          <a:p>
            <a:pPr lvl="1"/>
            <a:r>
              <a:rPr lang="en-US" altLang="zh-TW" dirty="0"/>
              <a:t>Top-layer</a:t>
            </a:r>
          </a:p>
          <a:p>
            <a:pPr lvl="2"/>
            <a:r>
              <a:rPr lang="en-US" altLang="zh-TW" dirty="0"/>
              <a:t>Activation: </a:t>
            </a:r>
            <a:r>
              <a:rPr lang="en-US" altLang="zh-TW" b="1" dirty="0">
                <a:solidFill>
                  <a:schemeClr val="accent2"/>
                </a:solidFill>
              </a:rPr>
              <a:t>Sigmoid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用於二分類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/>
              <a:t>Loss</a:t>
            </a:r>
          </a:p>
          <a:p>
            <a:pPr lvl="2"/>
            <a:r>
              <a:rPr lang="en-US" altLang="zh-TW" b="1" dirty="0" err="1">
                <a:solidFill>
                  <a:schemeClr val="accent2"/>
                </a:solidFill>
              </a:rPr>
              <a:t>binary_crossentropy</a:t>
            </a:r>
            <a:endParaRPr lang="en-US" altLang="zh-TW" b="1" dirty="0">
              <a:solidFill>
                <a:schemeClr val="accent2"/>
              </a:solidFill>
            </a:endParaRPr>
          </a:p>
          <a:p>
            <a:pPr lvl="2"/>
            <a:r>
              <a:rPr lang="zh-TW" altLang="en-US" dirty="0"/>
              <a:t>在 </a:t>
            </a:r>
            <a:r>
              <a:rPr lang="en-US" altLang="zh-TW" dirty="0"/>
              <a:t>Keras </a:t>
            </a:r>
            <a:r>
              <a:rPr lang="zh-TW" altLang="en-US" dirty="0"/>
              <a:t>中使用 </a:t>
            </a:r>
            <a:r>
              <a:rPr lang="en-US" altLang="zh-TW" dirty="0" err="1"/>
              <a:t>binary_crossentropy</a:t>
            </a:r>
            <a:r>
              <a:rPr lang="zh-TW" altLang="en-US" dirty="0"/>
              <a:t> 時 </a:t>
            </a:r>
            <a:r>
              <a:rPr lang="en-US" altLang="zh-TW" dirty="0"/>
              <a:t>metrics </a:t>
            </a:r>
            <a:r>
              <a:rPr lang="zh-TW" altLang="en-US" dirty="0"/>
              <a:t>若只設定 </a:t>
            </a:r>
            <a:r>
              <a:rPr lang="en-US" altLang="zh-TW" dirty="0"/>
              <a:t>‘accuracy’</a:t>
            </a:r>
            <a:r>
              <a:rPr lang="zh-TW" altLang="en-US" dirty="0"/>
              <a:t>，則實際使用的為 </a:t>
            </a:r>
            <a:r>
              <a:rPr lang="en-US" altLang="zh-TW" dirty="0" err="1"/>
              <a:t>binary_accuracy</a:t>
            </a:r>
            <a:r>
              <a:rPr lang="en-US" altLang="zh-TW" dirty="0"/>
              <a:t> (</a:t>
            </a:r>
            <a:r>
              <a:rPr lang="en-US" altLang="zh-TW" dirty="0">
                <a:hlinkClick r:id="rId2"/>
              </a:rPr>
              <a:t>Keras default accuracy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/>
              <a:t>Output </a:t>
            </a:r>
            <a:r>
              <a:rPr lang="zh-TW" altLang="en-US" dirty="0"/>
              <a:t>各自獨立，計算的 </a:t>
            </a:r>
            <a:r>
              <a:rPr lang="en-US" altLang="zh-TW" dirty="0"/>
              <a:t>loss</a:t>
            </a:r>
            <a:r>
              <a:rPr lang="zh-TW" altLang="en-US" dirty="0"/>
              <a:t> 為各個標籤的 </a:t>
            </a:r>
            <a:r>
              <a:rPr lang="en-US" altLang="zh-TW" dirty="0"/>
              <a:t>loss </a:t>
            </a:r>
            <a:r>
              <a:rPr lang="zh-TW" altLang="en-US" dirty="0"/>
              <a:t>合</a:t>
            </a:r>
            <a:endParaRPr lang="en-US" altLang="zh-TW" dirty="0"/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008" y="3752864"/>
            <a:ext cx="4848225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524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Class weight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類別數量相差懸殊時可以考慮使用 </a:t>
            </a:r>
            <a:r>
              <a:rPr lang="en-US" altLang="zh-TW" dirty="0"/>
              <a:t>Class weight </a:t>
            </a:r>
            <a:r>
              <a:rPr lang="zh-CN" altLang="en-US" dirty="0"/>
              <a:t>加權 </a:t>
            </a:r>
            <a:r>
              <a:rPr lang="en-US" altLang="zh-CN" dirty="0"/>
              <a:t>loss</a:t>
            </a:r>
            <a:endParaRPr lang="en-US" altLang="zh-TW" dirty="0"/>
          </a:p>
          <a:p>
            <a:r>
              <a:rPr lang="en-US" altLang="zh-TW" dirty="0" err="1">
                <a:hlinkClick r:id="rId2"/>
              </a:rPr>
              <a:t>sklearn</a:t>
            </a:r>
            <a:r>
              <a:rPr lang="en-US" altLang="zh-TW" dirty="0">
                <a:hlinkClick r:id="rId2"/>
              </a:rPr>
              <a:t> class weight</a:t>
            </a:r>
            <a:endParaRPr lang="en-US" altLang="zh-TW" dirty="0"/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4509" y="2814463"/>
            <a:ext cx="7199337" cy="265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842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Examples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TW" dirty="0"/>
          </a:p>
          <a:p>
            <a:r>
              <a:rPr lang="en-US" altLang="zh-TW" dirty="0"/>
              <a:t>Clothes Classification</a:t>
            </a:r>
          </a:p>
          <a:p>
            <a:pPr lvl="1"/>
            <a:r>
              <a:rPr lang="en-US" altLang="zh-TW" dirty="0"/>
              <a:t>Multi-Label</a:t>
            </a:r>
          </a:p>
          <a:p>
            <a:pPr lvl="2"/>
            <a:r>
              <a:rPr lang="en-US" altLang="zh-TW" dirty="0"/>
              <a:t>Black</a:t>
            </a:r>
          </a:p>
          <a:p>
            <a:pPr lvl="2"/>
            <a:r>
              <a:rPr lang="en-US" altLang="zh-TW" dirty="0"/>
              <a:t>Blue</a:t>
            </a:r>
          </a:p>
          <a:p>
            <a:pPr lvl="2"/>
            <a:r>
              <a:rPr lang="en-US" altLang="zh-TW" dirty="0"/>
              <a:t>Red</a:t>
            </a:r>
          </a:p>
          <a:p>
            <a:pPr lvl="2"/>
            <a:r>
              <a:rPr lang="en-US" altLang="zh-TW" dirty="0"/>
              <a:t>Shirt</a:t>
            </a:r>
          </a:p>
          <a:p>
            <a:pPr lvl="2"/>
            <a:r>
              <a:rPr lang="en-US" altLang="zh-TW" dirty="0"/>
              <a:t>Dress</a:t>
            </a:r>
          </a:p>
          <a:p>
            <a:pPr lvl="2"/>
            <a:r>
              <a:rPr lang="en-US" altLang="zh-TW" dirty="0"/>
              <a:t>Jeans</a:t>
            </a:r>
          </a:p>
          <a:p>
            <a:pPr lvl="1"/>
            <a:r>
              <a:rPr lang="en-US" altLang="zh-TW" dirty="0"/>
              <a:t>20180731 Multi-Label/</a:t>
            </a:r>
            <a:r>
              <a:rPr lang="en-US" altLang="zh-TW" dirty="0" err="1"/>
              <a:t>multi_label.ipynb</a:t>
            </a:r>
            <a:endParaRPr lang="en-US" altLang="zh-TW" dirty="0"/>
          </a:p>
          <a:p>
            <a:r>
              <a:rPr lang="en-US" altLang="zh-TW" dirty="0"/>
              <a:t>More</a:t>
            </a:r>
          </a:p>
          <a:p>
            <a:pPr lvl="1"/>
            <a:r>
              <a:rPr lang="en-US" altLang="zh-TW" dirty="0">
                <a:hlinkClick r:id="rId2"/>
              </a:rPr>
              <a:t>Yelp Restaurant Photo Classification</a:t>
            </a:r>
            <a:endParaRPr lang="en-US" altLang="zh-TW" dirty="0"/>
          </a:p>
          <a:p>
            <a:pPr lvl="1"/>
            <a:endParaRPr lang="en-US" altLang="zh-TW" dirty="0"/>
          </a:p>
        </p:txBody>
      </p:sp>
      <p:pic>
        <p:nvPicPr>
          <p:cNvPr id="4" name="Picture 2" descr="https://www.pyimagesearch.com/wp-content/uploads/2018/04/keras_multi_label_dataset.jpg">
            <a:extLst>
              <a:ext uri="{FF2B5EF4-FFF2-40B4-BE49-F238E27FC236}">
                <a16:creationId xmlns:a16="http://schemas.microsoft.com/office/drawing/2014/main" id="{C7B0BA01-39B7-2640-8B3C-80F3DE49D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3739" y="1590847"/>
            <a:ext cx="5631501" cy="3303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36735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Reference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Multi-</a:t>
            </a:r>
            <a:r>
              <a:rPr lang="en-US" altLang="zh-TW" dirty="0" err="1"/>
              <a:t>lable</a:t>
            </a:r>
            <a:r>
              <a:rPr lang="en-US" altLang="zh-TW" dirty="0"/>
              <a:t> tutorial</a:t>
            </a:r>
          </a:p>
          <a:p>
            <a:pPr lvl="1"/>
            <a:r>
              <a:rPr lang="en-US" altLang="zh-TW" dirty="0">
                <a:hlinkClick r:id="rId2"/>
              </a:rPr>
              <a:t>https://www.pyimagesearch.com/2018/05/07/multi-label-classification-with-keras/</a:t>
            </a:r>
            <a:endParaRPr lang="en-US" altLang="zh-TW" dirty="0"/>
          </a:p>
          <a:p>
            <a:r>
              <a:rPr lang="en-US" altLang="zh-CN" dirty="0"/>
              <a:t>Solving Multi-Label Classification problems (Case studies included)</a:t>
            </a:r>
          </a:p>
          <a:p>
            <a:pPr lvl="1"/>
            <a:r>
              <a:rPr lang="en-US" altLang="zh-CN" dirty="0">
                <a:hlinkClick r:id="rId3"/>
              </a:rPr>
              <a:t>https://www.analyticsvidhya.com/blog/2017/08/introduction-to-multi-label-classification/</a:t>
            </a:r>
            <a:endParaRPr lang="en-US" altLang="zh-CN" dirty="0"/>
          </a:p>
          <a:p>
            <a:r>
              <a:rPr lang="en-US" altLang="zh-CN" dirty="0" err="1"/>
              <a:t>Keras</a:t>
            </a:r>
            <a:r>
              <a:rPr lang="en-US" altLang="zh-CN" dirty="0"/>
              <a:t> </a:t>
            </a:r>
            <a:r>
              <a:rPr lang="zh-TW" altLang="en-US" dirty="0"/>
              <a:t>解决多标签分类问题</a:t>
            </a:r>
          </a:p>
          <a:p>
            <a:pPr lvl="1"/>
            <a:r>
              <a:rPr lang="en-US" altLang="zh-CN" dirty="0">
                <a:hlinkClick r:id="rId4"/>
              </a:rPr>
              <a:t>https://zhuanlan.zhihu.com/p/34712246</a:t>
            </a:r>
            <a:endParaRPr lang="en-US" altLang="zh-CN" dirty="0"/>
          </a:p>
          <a:p>
            <a:r>
              <a:rPr lang="zh-CN" altLang="en-US" dirty="0"/>
              <a:t>多标签（</a:t>
            </a:r>
            <a:r>
              <a:rPr lang="en-US" altLang="zh-CN" dirty="0"/>
              <a:t>multi-label</a:t>
            </a:r>
            <a:r>
              <a:rPr lang="zh-CN" altLang="en-US" dirty="0"/>
              <a:t>）数据的学习问题，常用的分类器或者分类策略有哪些？</a:t>
            </a:r>
            <a:endParaRPr lang="en-US" altLang="zh-CN" dirty="0"/>
          </a:p>
          <a:p>
            <a:pPr lvl="1"/>
            <a:r>
              <a:rPr lang="en-US" altLang="zh-TW" dirty="0">
                <a:hlinkClick r:id="rId5"/>
              </a:rPr>
              <a:t>https://www.zhihu.com/question/35486862</a:t>
            </a:r>
            <a:endParaRPr lang="en-US" altLang="zh-TW" dirty="0"/>
          </a:p>
          <a:p>
            <a:r>
              <a:rPr lang="en-US" altLang="zh-TW" dirty="0"/>
              <a:t>ML-KNN</a:t>
            </a:r>
          </a:p>
          <a:p>
            <a:pPr lvl="1"/>
            <a:r>
              <a:rPr lang="en-US" altLang="zh-TW" dirty="0">
                <a:hlinkClick r:id="rId6"/>
              </a:rPr>
              <a:t>https://hehuihui1994.github.io/hehuihui1994.github.io/2016/08/15/ML-KNN/</a:t>
            </a:r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988126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Outline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TW" altLang="en-US" dirty="0"/>
              <a:t>問題定義</a:t>
            </a:r>
            <a:endParaRPr lang="en-US" altLang="zh-TW" dirty="0"/>
          </a:p>
          <a:p>
            <a:pPr lvl="1"/>
            <a:r>
              <a:rPr lang="en-US" altLang="zh-TW" dirty="0"/>
              <a:t>Single-Label vs. Multi-Label</a:t>
            </a:r>
          </a:p>
          <a:p>
            <a:pPr lvl="1"/>
            <a:r>
              <a:rPr lang="en-US" altLang="zh-TW" dirty="0"/>
              <a:t>Solutions</a:t>
            </a:r>
          </a:p>
          <a:p>
            <a:pPr lvl="1"/>
            <a:r>
              <a:rPr lang="en-US" altLang="zh-TW" dirty="0"/>
              <a:t>Metrics</a:t>
            </a:r>
          </a:p>
          <a:p>
            <a:r>
              <a:rPr lang="zh-CN" altLang="en-US" dirty="0"/>
              <a:t>使用情境</a:t>
            </a:r>
            <a:endParaRPr lang="en-US" altLang="zh-TW" dirty="0"/>
          </a:p>
          <a:p>
            <a:pPr lvl="1"/>
            <a:r>
              <a:rPr lang="en-US" altLang="zh-TW" dirty="0" err="1"/>
              <a:t>CXLDocs</a:t>
            </a:r>
            <a:endParaRPr lang="en-US" altLang="zh-TW" dirty="0"/>
          </a:p>
          <a:p>
            <a:pPr lvl="1"/>
            <a:r>
              <a:rPr lang="en-US" altLang="zh-TW" dirty="0"/>
              <a:t>Protein Function</a:t>
            </a:r>
          </a:p>
          <a:p>
            <a:pPr lvl="1"/>
            <a:r>
              <a:rPr lang="en-US" altLang="zh-TW" dirty="0"/>
              <a:t>Text Categorization</a:t>
            </a:r>
          </a:p>
          <a:p>
            <a:r>
              <a:rPr lang="en-US" altLang="zh-TW" dirty="0"/>
              <a:t>Hands On</a:t>
            </a:r>
          </a:p>
          <a:p>
            <a:pPr lvl="1"/>
            <a:r>
              <a:rPr lang="en-US" altLang="zh-TW" dirty="0"/>
              <a:t>Label</a:t>
            </a:r>
          </a:p>
          <a:p>
            <a:pPr lvl="1"/>
            <a:r>
              <a:rPr lang="en-US" altLang="zh-TW" dirty="0"/>
              <a:t>Multiple vs Multi-Label</a:t>
            </a:r>
          </a:p>
          <a:p>
            <a:pPr lvl="1"/>
            <a:r>
              <a:rPr lang="en-US" altLang="zh-TW" dirty="0"/>
              <a:t>Class Weight</a:t>
            </a:r>
          </a:p>
          <a:p>
            <a:pPr lvl="1"/>
            <a:r>
              <a:rPr lang="en-US" altLang="zh-TW" dirty="0"/>
              <a:t>Examples</a:t>
            </a:r>
          </a:p>
          <a:p>
            <a:r>
              <a:rPr lang="en-US" altLang="zh-TW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2498392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Single-Label vs. Multi-Label</a:t>
            </a:r>
            <a:endParaRPr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sz="half" idx="1"/>
          </p:nvPr>
        </p:nvSpPr>
        <p:spPr>
          <a:xfrm>
            <a:off x="5540432" y="1690688"/>
            <a:ext cx="5181600" cy="4725788"/>
          </a:xfrm>
        </p:spPr>
        <p:txBody>
          <a:bodyPr>
            <a:normAutofit/>
          </a:bodyPr>
          <a:lstStyle/>
          <a:p>
            <a:r>
              <a:rPr lang="en-US" altLang="zh-TW" dirty="0"/>
              <a:t>Single-Label</a:t>
            </a:r>
          </a:p>
          <a:p>
            <a:pPr lvl="1"/>
            <a:r>
              <a:rPr lang="zh-TW" altLang="en-US" dirty="0"/>
              <a:t>牛仔褲</a:t>
            </a:r>
            <a:endParaRPr lang="en-US" altLang="zh-TW" dirty="0"/>
          </a:p>
          <a:p>
            <a:pPr lvl="1"/>
            <a:endParaRPr lang="en-US" altLang="zh-TW" dirty="0"/>
          </a:p>
          <a:p>
            <a:r>
              <a:rPr lang="en-US" altLang="zh-TW" dirty="0"/>
              <a:t>Multi-Label</a:t>
            </a:r>
          </a:p>
          <a:p>
            <a:pPr lvl="1"/>
            <a:r>
              <a:rPr lang="zh-TW" altLang="en-US" dirty="0"/>
              <a:t>牛仔褲</a:t>
            </a:r>
            <a:endParaRPr lang="en-US" altLang="zh-TW" dirty="0"/>
          </a:p>
          <a:p>
            <a:pPr lvl="1"/>
            <a:r>
              <a:rPr lang="zh-TW" altLang="en-US" dirty="0"/>
              <a:t>藍色</a:t>
            </a:r>
            <a:endParaRPr lang="en-US" altLang="zh-TW" dirty="0"/>
          </a:p>
          <a:p>
            <a:pPr lvl="1"/>
            <a:r>
              <a:rPr lang="zh-TW" altLang="en-US" dirty="0"/>
              <a:t>長褲</a:t>
            </a:r>
            <a:endParaRPr lang="en-US" altLang="zh-TW" dirty="0"/>
          </a:p>
          <a:p>
            <a:pPr lvl="1"/>
            <a:r>
              <a:rPr lang="en-US" altLang="zh-TW" dirty="0"/>
              <a:t>Slim</a:t>
            </a:r>
          </a:p>
          <a:p>
            <a:pPr lvl="1"/>
            <a:r>
              <a:rPr lang="en-US" altLang="zh-TW" dirty="0"/>
              <a:t>…</a:t>
            </a:r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660" y="1690688"/>
            <a:ext cx="3150525" cy="4725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121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Single-Label vs. Multi-Label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4822767" cy="4351338"/>
          </a:xfrm>
        </p:spPr>
        <p:txBody>
          <a:bodyPr/>
          <a:lstStyle/>
          <a:p>
            <a:r>
              <a:rPr lang="en-US" altLang="zh-TW" dirty="0"/>
              <a:t>Label</a:t>
            </a:r>
          </a:p>
          <a:p>
            <a:pPr lvl="1"/>
            <a:r>
              <a:rPr lang="zh-TW" altLang="en-US" dirty="0"/>
              <a:t>顏色</a:t>
            </a:r>
            <a:endParaRPr lang="en-US" altLang="zh-TW" dirty="0"/>
          </a:p>
          <a:p>
            <a:pPr lvl="2"/>
            <a:r>
              <a:rPr lang="en-US" altLang="zh-TW" dirty="0"/>
              <a:t>Black</a:t>
            </a:r>
            <a:r>
              <a:rPr lang="zh-TW" altLang="en-US" dirty="0"/>
              <a:t>、</a:t>
            </a:r>
            <a:r>
              <a:rPr lang="en-US" altLang="zh-TW" dirty="0"/>
              <a:t>Blue</a:t>
            </a:r>
            <a:r>
              <a:rPr lang="zh-TW" altLang="en-US" dirty="0"/>
              <a:t>、</a:t>
            </a:r>
            <a:r>
              <a:rPr lang="en-US" altLang="zh-TW" dirty="0"/>
              <a:t>Red</a:t>
            </a:r>
          </a:p>
          <a:p>
            <a:pPr lvl="1"/>
            <a:r>
              <a:rPr lang="zh-TW" altLang="en-US" dirty="0"/>
              <a:t>類型</a:t>
            </a:r>
            <a:endParaRPr lang="en-US" altLang="zh-TW" dirty="0"/>
          </a:p>
          <a:p>
            <a:pPr lvl="2"/>
            <a:r>
              <a:rPr lang="en-US" altLang="zh-TW" dirty="0"/>
              <a:t>Shirt</a:t>
            </a:r>
            <a:r>
              <a:rPr lang="zh-TW" altLang="en-US" dirty="0"/>
              <a:t>、</a:t>
            </a:r>
            <a:r>
              <a:rPr lang="en-US" altLang="zh-TW" dirty="0"/>
              <a:t>Dress</a:t>
            </a:r>
            <a:r>
              <a:rPr lang="zh-TW" altLang="en-US" dirty="0"/>
              <a:t>、</a:t>
            </a:r>
            <a:r>
              <a:rPr lang="en-US" altLang="zh-TW" dirty="0"/>
              <a:t>Jeans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若組合視為 </a:t>
            </a:r>
            <a:r>
              <a:rPr lang="en-US" altLang="zh-TW" dirty="0"/>
              <a:t>Single-Label</a:t>
            </a:r>
            <a:r>
              <a:rPr lang="zh-TW" altLang="en-US" dirty="0"/>
              <a:t> 則只會有六種組合，但實際上應會有 </a:t>
            </a:r>
            <a:r>
              <a:rPr lang="en-US" altLang="zh-TW" dirty="0"/>
              <a:t>9</a:t>
            </a:r>
            <a:r>
              <a:rPr lang="zh-TW" altLang="en-US" dirty="0"/>
              <a:t> </a:t>
            </a:r>
            <a:r>
              <a:rPr lang="en-US" altLang="zh-TW" dirty="0"/>
              <a:t>(3</a:t>
            </a:r>
            <a:r>
              <a:rPr lang="zh-TW" altLang="en-US" dirty="0"/>
              <a:t>*</a:t>
            </a:r>
            <a:r>
              <a:rPr lang="en-US" altLang="zh-TW" dirty="0"/>
              <a:t>3)</a:t>
            </a:r>
            <a:r>
              <a:rPr lang="zh-TW" altLang="en-US" dirty="0"/>
              <a:t> 種組合，例如黑色洋裝</a:t>
            </a:r>
          </a:p>
        </p:txBody>
      </p:sp>
      <p:pic>
        <p:nvPicPr>
          <p:cNvPr id="1026" name="Picture 2" descr="https://www.pyimagesearch.com/wp-content/uploads/2018/04/keras_multi_label_datase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0473" y="2217198"/>
            <a:ext cx="6082145" cy="3568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8521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Solutions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演算法分類</a:t>
            </a:r>
            <a:endParaRPr lang="en-US" altLang="zh-TW" dirty="0"/>
          </a:p>
          <a:p>
            <a:pPr lvl="1"/>
            <a:r>
              <a:rPr lang="en-US" altLang="zh-TW" dirty="0"/>
              <a:t>Problem Transformation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問題轉化</a:t>
            </a:r>
            <a:r>
              <a:rPr lang="en-US" altLang="zh-TW" dirty="0"/>
              <a:t>)</a:t>
            </a:r>
            <a:r>
              <a:rPr lang="zh-TW" altLang="en-US" dirty="0"/>
              <a:t>：轉換多標籤資料使其是用現有演算法</a:t>
            </a:r>
            <a:endParaRPr lang="en-US" altLang="zh-TW" dirty="0"/>
          </a:p>
          <a:p>
            <a:pPr lvl="1"/>
            <a:r>
              <a:rPr lang="en-US" altLang="zh-TW" dirty="0"/>
              <a:t>Algorithm Adaption (</a:t>
            </a:r>
            <a:r>
              <a:rPr lang="zh-TW" altLang="en-US" dirty="0"/>
              <a:t>演算法適應</a:t>
            </a:r>
            <a:r>
              <a:rPr lang="en-US" altLang="zh-TW" dirty="0"/>
              <a:t>)</a:t>
            </a:r>
            <a:r>
              <a:rPr lang="zh-TW" altLang="en-US" dirty="0"/>
              <a:t>：針對特定演算法擴展，使其能夠直接處理多標籤資料</a:t>
            </a:r>
            <a:endParaRPr lang="en-US" altLang="zh-TW" dirty="0"/>
          </a:p>
          <a:p>
            <a:pPr lvl="1"/>
            <a:r>
              <a:rPr lang="en-US" altLang="zh-TW" dirty="0" err="1">
                <a:hlinkClick r:id="rId2"/>
              </a:rPr>
              <a:t>scikit-multilearn</a:t>
            </a:r>
            <a:r>
              <a:rPr lang="en-US" altLang="zh-TW" dirty="0">
                <a:hlinkClick r:id="rId2"/>
              </a:rPr>
              <a:t> multi-label classification for python</a:t>
            </a:r>
            <a:endParaRPr lang="en-US" altLang="zh-TW" dirty="0"/>
          </a:p>
          <a:p>
            <a:r>
              <a:rPr lang="zh-TW" altLang="en-US" dirty="0"/>
              <a:t>策略</a:t>
            </a:r>
            <a:endParaRPr lang="en-US" altLang="zh-TW" dirty="0"/>
          </a:p>
          <a:p>
            <a:pPr lvl="1"/>
            <a:r>
              <a:rPr lang="en-US" altLang="zh-TW" dirty="0"/>
              <a:t>First-order</a:t>
            </a:r>
          </a:p>
          <a:p>
            <a:pPr lvl="2"/>
            <a:r>
              <a:rPr lang="zh-TW" altLang="en-US" dirty="0"/>
              <a:t>忽略標籤間的關係，視為多個獨立的二分類問題</a:t>
            </a:r>
            <a:endParaRPr lang="en-US" altLang="zh-TW" dirty="0"/>
          </a:p>
          <a:p>
            <a:pPr lvl="1"/>
            <a:r>
              <a:rPr lang="en-US" altLang="zh-TW" dirty="0"/>
              <a:t>Second-order</a:t>
            </a:r>
          </a:p>
          <a:p>
            <a:pPr lvl="2"/>
            <a:r>
              <a:rPr lang="zh-TW" altLang="en-US" dirty="0"/>
              <a:t>考慮兩兩標籤之間的相關性、交互關係等</a:t>
            </a:r>
            <a:endParaRPr lang="en-US" altLang="zh-TW" dirty="0"/>
          </a:p>
          <a:p>
            <a:pPr lvl="1"/>
            <a:r>
              <a:rPr lang="en-US" altLang="zh-TW" dirty="0"/>
              <a:t>High-order</a:t>
            </a:r>
          </a:p>
          <a:p>
            <a:pPr lvl="2"/>
            <a:r>
              <a:rPr lang="zh-TW" altLang="en-US" dirty="0"/>
              <a:t>考慮標籤集合之間的相關係、交互關係等</a:t>
            </a:r>
            <a:endParaRPr lang="en-US" altLang="zh-TW" dirty="0"/>
          </a:p>
          <a:p>
            <a:pPr lvl="2"/>
            <a:endParaRPr lang="en-US" altLang="zh-TW" dirty="0"/>
          </a:p>
          <a:p>
            <a:pPr lvl="1"/>
            <a:endParaRPr lang="en-US" altLang="zh-TW" dirty="0"/>
          </a:p>
          <a:p>
            <a:pPr lvl="1"/>
            <a:endParaRPr lang="zh-TW" altLang="en-US" dirty="0"/>
          </a:p>
        </p:txBody>
      </p:sp>
      <p:pic>
        <p:nvPicPr>
          <p:cNvPr id="1026" name="Picture 2" descr="previe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070" y="3180917"/>
            <a:ext cx="5230835" cy="3225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7527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Metrics – Precision, Recall, F1 Score</a:t>
            </a:r>
            <a:endParaRPr lang="zh-TW" altLang="en-US" dirty="0"/>
          </a:p>
        </p:txBody>
      </p:sp>
      <p:pic>
        <p:nvPicPr>
          <p:cNvPr id="4" name="rp.png"/>
          <p:cNvPicPr>
            <a:picLocks noChangeAspect="1"/>
          </p:cNvPicPr>
          <p:nvPr/>
        </p:nvPicPr>
        <p:blipFill rotWithShape="1">
          <a:blip r:embed="rId2">
            <a:extLst/>
          </a:blip>
          <a:srcRect b="38359"/>
          <a:stretch/>
        </p:blipFill>
        <p:spPr>
          <a:xfrm>
            <a:off x="9173533" y="3115342"/>
            <a:ext cx="2794961" cy="3318147"/>
          </a:xfrm>
          <a:prstGeom prst="rect">
            <a:avLst/>
          </a:prstGeom>
          <a:ln w="3175">
            <a:miter lim="400000"/>
          </a:ln>
        </p:spPr>
      </p:pic>
      <p:graphicFrame>
        <p:nvGraphicFramePr>
          <p:cNvPr id="19" name="表格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4598334"/>
              </p:ext>
            </p:extLst>
          </p:nvPr>
        </p:nvGraphicFramePr>
        <p:xfrm>
          <a:off x="198680" y="1775767"/>
          <a:ext cx="8643850" cy="23726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4563">
                  <a:extLst>
                    <a:ext uri="{9D8B030D-6E8A-4147-A177-3AD203B41FA5}">
                      <a16:colId xmlns:a16="http://schemas.microsoft.com/office/drawing/2014/main" val="221579238"/>
                    </a:ext>
                  </a:extLst>
                </a:gridCol>
                <a:gridCol w="3333404">
                  <a:extLst>
                    <a:ext uri="{9D8B030D-6E8A-4147-A177-3AD203B41FA5}">
                      <a16:colId xmlns:a16="http://schemas.microsoft.com/office/drawing/2014/main" val="847935946"/>
                    </a:ext>
                  </a:extLst>
                </a:gridCol>
                <a:gridCol w="3455883">
                  <a:extLst>
                    <a:ext uri="{9D8B030D-6E8A-4147-A177-3AD203B41FA5}">
                      <a16:colId xmlns:a16="http://schemas.microsoft.com/office/drawing/2014/main" val="607246235"/>
                    </a:ext>
                  </a:extLst>
                </a:gridCol>
              </a:tblGrid>
              <a:tr h="637119">
                <a:tc>
                  <a:txBody>
                    <a:bodyPr/>
                    <a:lstStyle/>
                    <a:p>
                      <a:r>
                        <a:rPr lang="en-US" altLang="zh-TW" dirty="0"/>
                        <a:t>               Actual</a:t>
                      </a:r>
                    </a:p>
                    <a:p>
                      <a:r>
                        <a:rPr lang="en-US" altLang="zh-TW" dirty="0"/>
                        <a:t>Predicted</a:t>
                      </a:r>
                      <a:endParaRPr lang="zh-TW" altLang="en-US" dirty="0"/>
                    </a:p>
                  </a:txBody>
                  <a:tcPr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True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False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5953029"/>
                  </a:ext>
                </a:extLst>
              </a:tr>
              <a:tr h="866308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True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True Positive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False Positive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9639697"/>
                  </a:ext>
                </a:extLst>
              </a:tr>
              <a:tr h="866308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False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False Negative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True Negative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557591"/>
                  </a:ext>
                </a:extLst>
              </a:tr>
            </a:tbl>
          </a:graphicData>
        </a:graphic>
      </p:graphicFrame>
      <p:sp>
        <p:nvSpPr>
          <p:cNvPr id="20" name="圓角矩形 19"/>
          <p:cNvSpPr/>
          <p:nvPr/>
        </p:nvSpPr>
        <p:spPr>
          <a:xfrm>
            <a:off x="2057585" y="2423285"/>
            <a:ext cx="9877463" cy="860639"/>
          </a:xfrm>
          <a:prstGeom prst="roundRect">
            <a:avLst/>
          </a:prstGeom>
          <a:solidFill>
            <a:srgbClr val="33CC33">
              <a:alpha val="2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圓角矩形 20"/>
          <p:cNvSpPr/>
          <p:nvPr/>
        </p:nvSpPr>
        <p:spPr>
          <a:xfrm>
            <a:off x="2057585" y="2423285"/>
            <a:ext cx="3327978" cy="2766052"/>
          </a:xfrm>
          <a:prstGeom prst="roundRect">
            <a:avLst>
              <a:gd name="adj" fmla="val 4054"/>
            </a:avLst>
          </a:prstGeom>
          <a:solidFill>
            <a:srgbClr val="FF6600">
              <a:alpha val="20000"/>
            </a:srgb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文字方塊 23"/>
              <p:cNvSpPr txBox="1"/>
              <p:nvPr/>
            </p:nvSpPr>
            <p:spPr>
              <a:xfrm>
                <a:off x="1693268" y="5525423"/>
                <a:ext cx="4056611" cy="6228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b="0" i="0" smtClean="0">
                          <a:latin typeface="Cambria Math" panose="02040503050406030204" pitchFamily="18" charset="0"/>
                        </a:rPr>
                        <m:t>F</m:t>
                      </m:r>
                      <m:r>
                        <a:rPr lang="en-US" altLang="zh-TW" b="0" i="0" smtClean="0">
                          <a:latin typeface="Cambria Math" panose="02040503050406030204" pitchFamily="18" charset="0"/>
                        </a:rPr>
                        <m:t>1 </m:t>
                      </m:r>
                      <m:r>
                        <m:rPr>
                          <m:sty m:val="p"/>
                        </m:rPr>
                        <a:rPr lang="en-US" altLang="zh-TW" b="0" i="0" smtClean="0">
                          <a:latin typeface="Cambria Math" panose="02040503050406030204" pitchFamily="18" charset="0"/>
                        </a:rPr>
                        <m:t>Score</m:t>
                      </m:r>
                      <m:r>
                        <a:rPr lang="en-US" altLang="zh-TW" b="0" i="0" smtClean="0">
                          <a:latin typeface="Cambria Math" panose="02040503050406030204" pitchFamily="18" charset="0"/>
                        </a:rPr>
                        <m:t>= 2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𝑃𝑟𝑒𝑐𝑖𝑠𝑖𝑜𝑛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 × 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𝑅𝑒𝑐𝑎𝑙𝑙</m:t>
                          </m:r>
                        </m:num>
                        <m:den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𝑃𝑟𝑒𝑐𝑖𝑠𝑖𝑜𝑛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𝑅𝑒𝑐𝑎𝑙𝑙</m:t>
                          </m:r>
                        </m:den>
                      </m:f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24" name="文字方塊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3268" y="5525423"/>
                <a:ext cx="4056611" cy="62286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字方塊 21"/>
              <p:cNvSpPr txBox="1"/>
              <p:nvPr/>
            </p:nvSpPr>
            <p:spPr>
              <a:xfrm>
                <a:off x="8792838" y="2628776"/>
                <a:ext cx="3183775" cy="4411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sz="1200" b="0" i="0" smtClean="0">
                          <a:latin typeface="Cambria Math" panose="02040503050406030204" pitchFamily="18" charset="0"/>
                        </a:rPr>
                        <m:t>Precision</m:t>
                      </m:r>
                      <m:r>
                        <a:rPr lang="en-US" altLang="zh-TW" sz="1200" b="0" i="0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altLang="zh-TW" sz="12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sz="1200" b="0" i="1" smtClean="0">
                              <a:latin typeface="Cambria Math" panose="02040503050406030204" pitchFamily="18" charset="0"/>
                            </a:rPr>
                            <m:t>𝑇𝑟𝑢𝑒</m:t>
                          </m:r>
                          <m:r>
                            <a:rPr lang="en-US" altLang="zh-TW" sz="1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TW" sz="1200" b="0" i="1" smtClean="0">
                              <a:latin typeface="Cambria Math" panose="02040503050406030204" pitchFamily="18" charset="0"/>
                            </a:rPr>
                            <m:t>𝑃𝑜𝑠𝑖𝑡𝑖𝑣𝑒</m:t>
                          </m:r>
                        </m:num>
                        <m:den>
                          <m:r>
                            <a:rPr lang="en-US" altLang="zh-TW" sz="1200" b="0" i="1" smtClean="0">
                              <a:latin typeface="Cambria Math" panose="02040503050406030204" pitchFamily="18" charset="0"/>
                            </a:rPr>
                            <m:t>𝑇𝑟𝑢𝑒</m:t>
                          </m:r>
                          <m:r>
                            <a:rPr lang="en-US" altLang="zh-TW" sz="1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TW" sz="1200" b="0" i="1" smtClean="0">
                              <a:latin typeface="Cambria Math" panose="02040503050406030204" pitchFamily="18" charset="0"/>
                            </a:rPr>
                            <m:t>𝑃𝑜𝑠𝑖𝑡𝑖𝑣𝑒</m:t>
                          </m:r>
                          <m:r>
                            <a:rPr lang="en-US" altLang="zh-TW" sz="12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TW" sz="1200" b="0" i="1" smtClean="0">
                              <a:latin typeface="Cambria Math" panose="02040503050406030204" pitchFamily="18" charset="0"/>
                            </a:rPr>
                            <m:t>𝐹𝑎𝑙𝑠𝑒</m:t>
                          </m:r>
                          <m:r>
                            <a:rPr lang="en-US" altLang="zh-TW" sz="1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TW" sz="1200" b="0" i="1" smtClean="0">
                              <a:latin typeface="Cambria Math" panose="02040503050406030204" pitchFamily="18" charset="0"/>
                            </a:rPr>
                            <m:t>𝑃𝑜𝑠𝑖𝑡𝑖𝑣𝑒</m:t>
                          </m:r>
                        </m:den>
                      </m:f>
                    </m:oMath>
                  </m:oMathPara>
                </a14:m>
                <a:endParaRPr lang="zh-TW" altLang="en-US" sz="1200" dirty="0"/>
              </a:p>
            </p:txBody>
          </p:sp>
        </mc:Choice>
        <mc:Fallback xmlns="">
          <p:sp>
            <p:nvSpPr>
              <p:cNvPr id="22" name="文字方塊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92838" y="2628776"/>
                <a:ext cx="3183775" cy="44114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字方塊 22"/>
              <p:cNvSpPr txBox="1"/>
              <p:nvPr/>
            </p:nvSpPr>
            <p:spPr>
              <a:xfrm>
                <a:off x="2130997" y="4492509"/>
                <a:ext cx="3183775" cy="4704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sz="1200" b="0" i="0" smtClean="0">
                          <a:latin typeface="Cambria Math" panose="02040503050406030204" pitchFamily="18" charset="0"/>
                        </a:rPr>
                        <m:t>Recall</m:t>
                      </m:r>
                      <m:r>
                        <a:rPr lang="en-US" altLang="zh-TW" sz="1200" b="0" i="0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altLang="zh-TW" sz="12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sz="1200" b="0" i="1" smtClean="0">
                              <a:latin typeface="Cambria Math" panose="02040503050406030204" pitchFamily="18" charset="0"/>
                            </a:rPr>
                            <m:t>𝑇𝑟𝑢𝑒</m:t>
                          </m:r>
                          <m:r>
                            <a:rPr lang="en-US" altLang="zh-TW" sz="1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TW" sz="1200" b="0" i="1" smtClean="0">
                              <a:latin typeface="Cambria Math" panose="02040503050406030204" pitchFamily="18" charset="0"/>
                            </a:rPr>
                            <m:t>𝑃𝑜𝑠𝑖𝑡𝑖𝑣𝑒</m:t>
                          </m:r>
                        </m:num>
                        <m:den>
                          <m:r>
                            <a:rPr lang="en-US" altLang="zh-TW" sz="1200" b="0" i="1" smtClean="0">
                              <a:latin typeface="Cambria Math" panose="02040503050406030204" pitchFamily="18" charset="0"/>
                            </a:rPr>
                            <m:t>𝑇𝑟𝑢𝑒</m:t>
                          </m:r>
                          <m:r>
                            <a:rPr lang="en-US" altLang="zh-TW" sz="1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TW" sz="1200" b="0" i="1" smtClean="0">
                              <a:latin typeface="Cambria Math" panose="02040503050406030204" pitchFamily="18" charset="0"/>
                            </a:rPr>
                            <m:t>𝑃𝑜𝑠𝑖𝑡𝑖𝑣𝑒</m:t>
                          </m:r>
                          <m:r>
                            <a:rPr lang="en-US" altLang="zh-TW" sz="12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TW" sz="1200" b="0" i="1" smtClean="0">
                              <a:latin typeface="Cambria Math" panose="02040503050406030204" pitchFamily="18" charset="0"/>
                            </a:rPr>
                            <m:t>𝐹𝑎𝑙𝑠𝑒</m:t>
                          </m:r>
                          <m:r>
                            <a:rPr lang="en-US" altLang="zh-TW" sz="1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TW" sz="1200" b="0" i="1" smtClean="0">
                              <a:latin typeface="Cambria Math" panose="02040503050406030204" pitchFamily="18" charset="0"/>
                            </a:rPr>
                            <m:t>𝑁𝑒𝑔𝑎𝑡𝑖𝑣𝑒</m:t>
                          </m:r>
                        </m:den>
                      </m:f>
                    </m:oMath>
                  </m:oMathPara>
                </a14:m>
                <a:endParaRPr lang="zh-TW" altLang="en-US" sz="1200" dirty="0"/>
              </a:p>
            </p:txBody>
          </p:sp>
        </mc:Choice>
        <mc:Fallback xmlns="">
          <p:sp>
            <p:nvSpPr>
              <p:cNvPr id="23" name="文字方塊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0997" y="4492509"/>
                <a:ext cx="3183775" cy="470450"/>
              </a:xfrm>
              <a:prstGeom prst="rect">
                <a:avLst/>
              </a:prstGeom>
              <a:blipFill>
                <a:blip r:embed="rId5"/>
                <a:stretch>
                  <a:fillRect b="-389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文字方塊 2"/>
          <p:cNvSpPr txBox="1"/>
          <p:nvPr/>
        </p:nvSpPr>
        <p:spPr>
          <a:xfrm>
            <a:off x="2481490" y="6339919"/>
            <a:ext cx="2480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hlinkClick r:id="rId6"/>
              </a:rPr>
              <a:t>WIKI</a:t>
            </a:r>
            <a:r>
              <a:rPr lang="zh-TW" altLang="en-US" dirty="0">
                <a:hlinkClick r:id="rId6"/>
              </a:rPr>
              <a:t> </a:t>
            </a:r>
            <a:r>
              <a:rPr lang="en-US" altLang="zh-TW" dirty="0">
                <a:hlinkClick r:id="rId6"/>
              </a:rPr>
              <a:t>Confusion Matrix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21313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Metrics – Precision, Recall, F1 Score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5401962" cy="4351338"/>
          </a:xfrm>
        </p:spPr>
        <p:txBody>
          <a:bodyPr/>
          <a:lstStyle/>
          <a:p>
            <a:r>
              <a:rPr lang="en-US" altLang="zh-TW" dirty="0"/>
              <a:t>PR-Curve</a:t>
            </a:r>
          </a:p>
          <a:p>
            <a:pPr lvl="1"/>
            <a:r>
              <a:rPr lang="zh-CN" altLang="en-US" dirty="0"/>
              <a:t>在不同 </a:t>
            </a:r>
            <a:r>
              <a:rPr lang="en-US" altLang="zh-CN" dirty="0"/>
              <a:t>Threshold </a:t>
            </a:r>
            <a:r>
              <a:rPr lang="zh-CN" altLang="en-US" dirty="0"/>
              <a:t>下計算 </a:t>
            </a:r>
            <a:r>
              <a:rPr lang="en-US" altLang="zh-CN" dirty="0"/>
              <a:t>Precision</a:t>
            </a:r>
            <a:r>
              <a:rPr lang="zh-CN" altLang="en-US" dirty="0"/>
              <a:t>、</a:t>
            </a:r>
            <a:r>
              <a:rPr lang="en-US" altLang="zh-CN" dirty="0"/>
              <a:t>Recall</a:t>
            </a:r>
            <a:r>
              <a:rPr lang="zh-CN" altLang="en-US" dirty="0"/>
              <a:t>，每個點連起來即為 </a:t>
            </a:r>
            <a:r>
              <a:rPr lang="en-US" altLang="zh-CN" dirty="0"/>
              <a:t>PR-Curve</a:t>
            </a:r>
            <a:r>
              <a:rPr lang="zh-CN" altLang="en-US" dirty="0"/>
              <a:t>，也可以計算</a:t>
            </a:r>
            <a:r>
              <a:rPr lang="en-US" altLang="zh-CN" dirty="0"/>
              <a:t> AUC (Area Under Curve) </a:t>
            </a:r>
            <a:r>
              <a:rPr lang="zh-CN" altLang="en-US" dirty="0"/>
              <a:t>進行比較</a:t>
            </a:r>
            <a:endParaRPr lang="en-US" altLang="zh-CN" dirty="0"/>
          </a:p>
          <a:p>
            <a:r>
              <a:rPr lang="en-US" altLang="zh-TW" dirty="0"/>
              <a:t>Precision </a:t>
            </a:r>
            <a:r>
              <a:rPr lang="zh-CN" altLang="en-US" dirty="0"/>
              <a:t>與 </a:t>
            </a:r>
            <a:r>
              <a:rPr lang="en-US" altLang="zh-CN" dirty="0"/>
              <a:t>Recall </a:t>
            </a:r>
            <a:r>
              <a:rPr lang="zh-CN" altLang="en-US" dirty="0"/>
              <a:t>的 </a:t>
            </a:r>
            <a:r>
              <a:rPr lang="en-US" altLang="zh-CN" dirty="0"/>
              <a:t>Trade-off</a:t>
            </a:r>
            <a:endParaRPr lang="en-US" altLang="zh-TW" dirty="0"/>
          </a:p>
          <a:p>
            <a:pPr lvl="1"/>
            <a:r>
              <a:rPr lang="en-US" altLang="zh-TW" dirty="0"/>
              <a:t>Precision </a:t>
            </a:r>
            <a:r>
              <a:rPr lang="zh-CN" altLang="en-US" dirty="0"/>
              <a:t>要求高，</a:t>
            </a:r>
            <a:r>
              <a:rPr lang="en-US" altLang="zh-CN" dirty="0"/>
              <a:t> Recall </a:t>
            </a:r>
            <a:r>
              <a:rPr lang="zh-CN" altLang="en-US" dirty="0"/>
              <a:t>相對較低</a:t>
            </a:r>
            <a:endParaRPr lang="en-US" altLang="zh-CN" dirty="0"/>
          </a:p>
          <a:p>
            <a:pPr lvl="2"/>
            <a:r>
              <a:rPr lang="zh-CN" altLang="en-US" dirty="0"/>
              <a:t>疾病篩檢</a:t>
            </a:r>
            <a:endParaRPr lang="en-US" altLang="zh-CN" dirty="0"/>
          </a:p>
          <a:p>
            <a:pPr lvl="1"/>
            <a:r>
              <a:rPr lang="en-US" altLang="zh-CN" dirty="0"/>
              <a:t>Recall </a:t>
            </a:r>
            <a:r>
              <a:rPr lang="zh-CN" altLang="en-US" dirty="0"/>
              <a:t>要求很高，</a:t>
            </a:r>
            <a:r>
              <a:rPr lang="en-US" altLang="zh-CN" dirty="0"/>
              <a:t>Precision </a:t>
            </a:r>
            <a:r>
              <a:rPr lang="zh-CN" altLang="en-US" dirty="0"/>
              <a:t>相對較低</a:t>
            </a:r>
            <a:endParaRPr lang="en-US" altLang="zh-CN" dirty="0"/>
          </a:p>
          <a:p>
            <a:pPr lvl="2"/>
            <a:r>
              <a:rPr lang="zh-CN" altLang="en-US" dirty="0"/>
              <a:t>機場爆裂物掃描</a:t>
            </a:r>
            <a:endParaRPr lang="en-US" altLang="zh-CN" dirty="0"/>
          </a:p>
          <a:p>
            <a:pPr lvl="1"/>
            <a:r>
              <a:rPr lang="zh-CN" altLang="en-US" dirty="0"/>
              <a:t>視使用情境決定，看是誤殺（</a:t>
            </a:r>
            <a:r>
              <a:rPr lang="en-US" altLang="zh-CN" dirty="0"/>
              <a:t>Precision </a:t>
            </a:r>
            <a:r>
              <a:rPr lang="zh-CN" altLang="en-US" dirty="0"/>
              <a:t>低）還是漏殺（</a:t>
            </a:r>
            <a:r>
              <a:rPr lang="en-US" altLang="zh-CN" dirty="0"/>
              <a:t>Recall </a:t>
            </a:r>
            <a:r>
              <a:rPr lang="zh-CN" altLang="en-US" dirty="0"/>
              <a:t>低）的成本高</a:t>
            </a:r>
            <a:endParaRPr lang="en-US" alt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9E3E9A4-882E-4041-9006-BCA3ABE7A858}"/>
              </a:ext>
            </a:extLst>
          </p:cNvPr>
          <p:cNvSpPr txBox="1"/>
          <p:nvPr/>
        </p:nvSpPr>
        <p:spPr>
          <a:xfrm>
            <a:off x="8448006" y="5904985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err="1">
                <a:hlinkClick r:id="rId2"/>
              </a:rPr>
              <a:t>sklearn</a:t>
            </a:r>
            <a:r>
              <a:rPr kumimoji="1" lang="en-US" altLang="zh-TW" dirty="0">
                <a:hlinkClick r:id="rId2"/>
              </a:rPr>
              <a:t> PR-Curve</a:t>
            </a:r>
            <a:endParaRPr kumimoji="1"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CACEAE3-CBF6-774D-9C53-59F62BA70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0207" y="1309816"/>
            <a:ext cx="5572864" cy="4595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566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Metrics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TW" dirty="0">
                    <a:hlinkClick r:id="rId2"/>
                  </a:rPr>
                  <a:t>Hamming loss</a:t>
                </a:r>
                <a:endParaRPr lang="en-US" altLang="zh-TW" dirty="0"/>
              </a:p>
              <a:p>
                <a:pPr lvl="1"/>
                <a:r>
                  <a:rPr lang="zh-CN" altLang="en-US" dirty="0"/>
                  <a:t>評估被分錯幾次，有 </a:t>
                </a:r>
                <a:r>
                  <a:rPr lang="en-US" altLang="zh-CN" dirty="0"/>
                  <a:t>Label A </a:t>
                </a:r>
                <a:r>
                  <a:rPr lang="zh-CN" altLang="en-US" dirty="0"/>
                  <a:t>但被預測沒有，或沒有 </a:t>
                </a:r>
                <a:r>
                  <a:rPr lang="en-US" altLang="zh-CN" dirty="0"/>
                  <a:t>Label A </a:t>
                </a:r>
                <a:r>
                  <a:rPr lang="zh-CN" altLang="en-US" dirty="0"/>
                  <a:t>但被預測有，越小越好</a:t>
                </a:r>
                <a:endParaRPr lang="en-US" altLang="zh-CN" dirty="0"/>
              </a:p>
              <a:p>
                <a:pPr lvl="1"/>
                <a:r>
                  <a:rPr lang="zh-TW" altLang="en-US" dirty="0"/>
                  <a:t>𝑚</a:t>
                </a:r>
                <a:r>
                  <a:rPr lang="en-US" altLang="zh-TW" dirty="0"/>
                  <a:t> = </a:t>
                </a:r>
                <a:r>
                  <a:rPr lang="zh-CN" altLang="en-US" dirty="0"/>
                  <a:t>樣本個數</a:t>
                </a:r>
                <a:endParaRPr lang="en-US" altLang="zh-TW" dirty="0"/>
              </a:p>
              <a:p>
                <a:pPr lvl="1"/>
                <a:r>
                  <a:rPr lang="zh-TW" altLang="en-US" dirty="0"/>
                  <a:t>𝘔 </a:t>
                </a:r>
                <a:r>
                  <a:rPr lang="en-US" altLang="zh-TW" dirty="0"/>
                  <a:t>= </a:t>
                </a:r>
                <a:r>
                  <a:rPr lang="zh-CN" altLang="en-US" dirty="0"/>
                  <a:t>所有標籤個數</a:t>
                </a:r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TW" altLang="en-US" i="1" dirty="0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zh-TW" altLang="en-US" i="1" dirty="0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altLang="zh-TW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zh-TW" altLang="en-US" i="1" dirty="0" smtClean="0">
                        <a:latin typeface="Cambria Math" panose="02040503050406030204" pitchFamily="18" charset="0"/>
                      </a:rPr>
                      <m:t>樣本</m:t>
                    </m:r>
                    <m:r>
                      <a:rPr lang="zh-TW" alt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zh-TW" altLang="en-US" i="1" dirty="0" smtClean="0">
                        <a:latin typeface="Cambria Math" panose="02040503050406030204" pitchFamily="18" charset="0"/>
                      </a:rPr>
                      <m:t>𝒊</m:t>
                    </m:r>
                  </m:oMath>
                </a14:m>
                <a:r>
                  <a:rPr lang="en-US" altLang="zh-TW" dirty="0"/>
                  <a:t> </a:t>
                </a:r>
                <a:r>
                  <a:rPr lang="zh-TW" altLang="en-US" dirty="0"/>
                  <a:t>實際標籤的集合</a:t>
                </a:r>
                <a:endParaRPr lang="en-US" altLang="zh-TW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TW" altLang="en-US" i="1" dirty="0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zh-TW" altLang="en-US" i="1" dirty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altLang="zh-TW" i="1" dirty="0">
                        <a:latin typeface="Cambria Math" panose="02040503050406030204" pitchFamily="18" charset="0"/>
                      </a:rPr>
                      <m:t> = </m:t>
                    </m:r>
                    <m:r>
                      <a:rPr lang="zh-TW" altLang="en-US" i="1" dirty="0">
                        <a:latin typeface="Cambria Math" panose="02040503050406030204" pitchFamily="18" charset="0"/>
                      </a:rPr>
                      <m:t>樣本</m:t>
                    </m:r>
                    <m:r>
                      <a:rPr lang="zh-TW" alt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zh-TW" altLang="en-US" i="1" dirty="0">
                        <a:latin typeface="Cambria Math" panose="02040503050406030204" pitchFamily="18" charset="0"/>
                      </a:rPr>
                      <m:t>𝒊</m:t>
                    </m:r>
                  </m:oMath>
                </a14:m>
                <a:r>
                  <a:rPr lang="en-US" altLang="zh-TW" dirty="0"/>
                  <a:t> </a:t>
                </a:r>
                <a:r>
                  <a:rPr lang="zh-TW" altLang="en-US" dirty="0"/>
                  <a:t>預測標籤的集合</a:t>
                </a:r>
                <a:endParaRPr lang="en-US" altLang="zh-TW" dirty="0"/>
              </a:p>
              <a:p>
                <a:pPr lvl="1"/>
                <a:r>
                  <a:rPr lang="zh-TW" altLang="en-US" dirty="0"/>
                  <a:t>𝚫 </a:t>
                </a:r>
                <a:r>
                  <a:rPr lang="en-US" altLang="zh-TW" dirty="0"/>
                  <a:t>= </a:t>
                </a:r>
                <a:r>
                  <a:rPr lang="zh-CN" altLang="en-US" dirty="0"/>
                  <a:t>兩個集合的差</a:t>
                </a:r>
                <a:endParaRPr lang="en-US" altLang="zh-TW" dirty="0"/>
              </a:p>
              <a:p>
                <a:r>
                  <a:rPr lang="en-US" altLang="zh-TW" dirty="0">
                    <a:hlinkClick r:id="rId3"/>
                  </a:rPr>
                  <a:t>Coverage error</a:t>
                </a:r>
                <a:endParaRPr lang="en-US" altLang="zh-TW" dirty="0"/>
              </a:p>
              <a:p>
                <a:pPr lvl="1"/>
                <a:r>
                  <a:rPr lang="zh-CN" altLang="en-US" dirty="0"/>
                  <a:t>評估將預測機率大到小排序後要到第幾個預測結果才能 </a:t>
                </a:r>
                <a:r>
                  <a:rPr lang="en-US" altLang="zh-CN" dirty="0"/>
                  <a:t>cover </a:t>
                </a:r>
                <a:r>
                  <a:rPr lang="zh-CN" altLang="en-US" dirty="0"/>
                  <a:t>所有實際的標籤，越小越好</a:t>
                </a:r>
                <a:endParaRPr lang="en-US" altLang="zh-TW" dirty="0"/>
              </a:p>
              <a:p>
                <a:endParaRPr lang="en-US" altLang="zh-TW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483" t="-146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圖片 3">
            <a:extLst>
              <a:ext uri="{FF2B5EF4-FFF2-40B4-BE49-F238E27FC236}">
                <a16:creationId xmlns:a16="http://schemas.microsoft.com/office/drawing/2014/main" id="{C06E6081-4FE4-1747-870A-DDEC977132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9355" y="2574965"/>
            <a:ext cx="2711935" cy="1272640"/>
          </a:xfrm>
          <a:prstGeom prst="rect">
            <a:avLst/>
          </a:prstGeom>
        </p:spPr>
      </p:pic>
      <p:sp>
        <p:nvSpPr>
          <p:cNvPr id="8" name="圓角矩形 7">
            <a:extLst>
              <a:ext uri="{FF2B5EF4-FFF2-40B4-BE49-F238E27FC236}">
                <a16:creationId xmlns:a16="http://schemas.microsoft.com/office/drawing/2014/main" id="{EE758FC0-93C8-064A-9043-97C7351A7AA2}"/>
              </a:ext>
            </a:extLst>
          </p:cNvPr>
          <p:cNvSpPr/>
          <p:nvPr/>
        </p:nvSpPr>
        <p:spPr>
          <a:xfrm>
            <a:off x="1709428" y="5392575"/>
            <a:ext cx="3099460" cy="5569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/>
              <a:t>預測</a:t>
            </a:r>
            <a:r>
              <a:rPr kumimoji="1" lang="en-US" altLang="zh-CN" sz="1400" dirty="0"/>
              <a:t>Label = {0.8, 0.3, 0.6, 0.7, 0.2}</a:t>
            </a:r>
            <a:endParaRPr kumimoji="1" lang="en-US" altLang="zh-TW" sz="1400" dirty="0"/>
          </a:p>
          <a:p>
            <a:pPr algn="ctr"/>
            <a:r>
              <a:rPr kumimoji="1" lang="zh-TW" altLang="en-US" sz="1400" dirty="0"/>
              <a:t>實際</a:t>
            </a:r>
            <a:r>
              <a:rPr kumimoji="1" lang="en-US" altLang="zh-TW" sz="1400" dirty="0"/>
              <a:t>Label = {1, 1, 0, 0, 0}</a:t>
            </a:r>
            <a:endParaRPr kumimoji="1" lang="zh-TW" altLang="en-US" sz="1400" dirty="0"/>
          </a:p>
        </p:txBody>
      </p:sp>
      <p:sp>
        <p:nvSpPr>
          <p:cNvPr id="9" name="圓角矩形 8">
            <a:extLst>
              <a:ext uri="{FF2B5EF4-FFF2-40B4-BE49-F238E27FC236}">
                <a16:creationId xmlns:a16="http://schemas.microsoft.com/office/drawing/2014/main" id="{139CEBE3-FA9F-0948-9D1B-F1FC517F1DA8}"/>
              </a:ext>
            </a:extLst>
          </p:cNvPr>
          <p:cNvSpPr/>
          <p:nvPr/>
        </p:nvSpPr>
        <p:spPr>
          <a:xfrm>
            <a:off x="6701393" y="5165163"/>
            <a:ext cx="3202627" cy="1011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/>
              <a:t>預測</a:t>
            </a:r>
            <a:r>
              <a:rPr kumimoji="1" lang="en-US" altLang="zh-CN" sz="1400" dirty="0"/>
              <a:t>Label = {0.8, 0.7, 0.6, 0.3, 0.2}</a:t>
            </a:r>
            <a:endParaRPr kumimoji="1" lang="en-US" altLang="zh-TW" sz="1400" dirty="0"/>
          </a:p>
          <a:p>
            <a:pPr algn="ctr"/>
            <a:r>
              <a:rPr kumimoji="1" lang="zh-TW" altLang="en-US" sz="1400" dirty="0"/>
              <a:t>實際</a:t>
            </a:r>
            <a:r>
              <a:rPr kumimoji="1" lang="en-US" altLang="zh-TW" sz="1400" dirty="0"/>
              <a:t>Label = {1, 0, 0, 1, 0}</a:t>
            </a:r>
          </a:p>
          <a:p>
            <a:pPr algn="ctr"/>
            <a:r>
              <a:rPr kumimoji="1" lang="en-US" altLang="zh-TW" sz="1400" dirty="0"/>
              <a:t>Rank = {1, 2, 3, 4, 5}</a:t>
            </a:r>
          </a:p>
          <a:p>
            <a:pPr algn="ctr"/>
            <a:r>
              <a:rPr kumimoji="1" lang="en-US" altLang="zh-TW" sz="1400" dirty="0"/>
              <a:t>Max rank = 4</a:t>
            </a:r>
            <a:endParaRPr kumimoji="1" lang="zh-TW" altLang="en-US" sz="1400" dirty="0"/>
          </a:p>
        </p:txBody>
      </p:sp>
      <p:sp>
        <p:nvSpPr>
          <p:cNvPr id="10" name="向右箭號 9">
            <a:extLst>
              <a:ext uri="{FF2B5EF4-FFF2-40B4-BE49-F238E27FC236}">
                <a16:creationId xmlns:a16="http://schemas.microsoft.com/office/drawing/2014/main" id="{65036725-BDC5-5543-AEB3-E1B40AE1E833}"/>
              </a:ext>
            </a:extLst>
          </p:cNvPr>
          <p:cNvSpPr/>
          <p:nvPr/>
        </p:nvSpPr>
        <p:spPr>
          <a:xfrm>
            <a:off x="5101895" y="5392575"/>
            <a:ext cx="1156442" cy="52251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sort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39174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CXLDoc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房貸放款受理影像分類</a:t>
            </a:r>
            <a:endParaRPr lang="en-US" altLang="zh-TW" dirty="0"/>
          </a:p>
          <a:p>
            <a:pPr lvl="1"/>
            <a:r>
              <a:rPr lang="zh-TW" altLang="en-US" dirty="0">
                <a:solidFill>
                  <a:schemeClr val="accent5"/>
                </a:solidFill>
              </a:rPr>
              <a:t>財力證明</a:t>
            </a:r>
            <a:r>
              <a:rPr lang="zh-TW" altLang="en-US" dirty="0"/>
              <a:t>、</a:t>
            </a:r>
            <a:r>
              <a:rPr lang="zh-TW" altLang="en-US" dirty="0">
                <a:solidFill>
                  <a:schemeClr val="accent2"/>
                </a:solidFill>
              </a:rPr>
              <a:t>繳息證明</a:t>
            </a:r>
            <a:r>
              <a:rPr lang="zh-TW" altLang="en-US" dirty="0"/>
              <a:t>、土地文件、建物文件</a:t>
            </a:r>
            <a:r>
              <a:rPr lang="en-US" altLang="zh-TW" dirty="0"/>
              <a:t>…</a:t>
            </a:r>
          </a:p>
          <a:p>
            <a:pPr lvl="1"/>
            <a:r>
              <a:rPr lang="zh-TW" altLang="en-US" dirty="0">
                <a:solidFill>
                  <a:schemeClr val="accent2"/>
                </a:solidFill>
              </a:rPr>
              <a:t>繳息證明</a:t>
            </a:r>
            <a:r>
              <a:rPr lang="zh-TW" altLang="en-US" dirty="0"/>
              <a:t>主要為</a:t>
            </a:r>
            <a:r>
              <a:rPr lang="zh-TW" altLang="en-US" dirty="0">
                <a:solidFill>
                  <a:schemeClr val="accent6"/>
                </a:solidFill>
              </a:rPr>
              <a:t>存摺</a:t>
            </a:r>
            <a:endParaRPr lang="en-US" altLang="zh-TW" dirty="0">
              <a:solidFill>
                <a:schemeClr val="accent6"/>
              </a:solidFill>
            </a:endParaRPr>
          </a:p>
          <a:p>
            <a:pPr lvl="1"/>
            <a:r>
              <a:rPr lang="zh-TW" altLang="en-US" dirty="0">
                <a:solidFill>
                  <a:schemeClr val="accent5"/>
                </a:solidFill>
              </a:rPr>
              <a:t>財力證明</a:t>
            </a:r>
            <a:r>
              <a:rPr lang="zh-TW" altLang="en-US" dirty="0"/>
              <a:t>有八成為</a:t>
            </a:r>
            <a:r>
              <a:rPr lang="zh-TW" altLang="en-US" dirty="0">
                <a:solidFill>
                  <a:schemeClr val="accent6"/>
                </a:solidFill>
              </a:rPr>
              <a:t>存摺</a:t>
            </a:r>
            <a:endParaRPr lang="en-US" altLang="zh-TW" dirty="0">
              <a:solidFill>
                <a:schemeClr val="accent6"/>
              </a:solidFill>
            </a:endParaRPr>
          </a:p>
          <a:p>
            <a:pPr lvl="1"/>
            <a:r>
              <a:rPr lang="zh-TW" altLang="en-US" dirty="0"/>
              <a:t>在不改變分類類別的狀況下，將</a:t>
            </a:r>
            <a:r>
              <a:rPr lang="zh-TW" altLang="en-US" dirty="0">
                <a:solidFill>
                  <a:schemeClr val="accent6"/>
                </a:solidFill>
              </a:rPr>
              <a:t>存摺</a:t>
            </a:r>
            <a:r>
              <a:rPr lang="zh-TW" altLang="en-US" dirty="0"/>
              <a:t>同時被標為</a:t>
            </a:r>
            <a:r>
              <a:rPr lang="zh-TW" altLang="en-US" dirty="0">
                <a:solidFill>
                  <a:schemeClr val="accent2"/>
                </a:solidFill>
              </a:rPr>
              <a:t>繳息證明</a:t>
            </a:r>
            <a:r>
              <a:rPr lang="zh-TW" altLang="en-US" dirty="0"/>
              <a:t>與</a:t>
            </a:r>
            <a:r>
              <a:rPr lang="zh-TW" altLang="en-US" dirty="0">
                <a:solidFill>
                  <a:schemeClr val="accent5"/>
                </a:solidFill>
              </a:rPr>
              <a:t>財力證明</a:t>
            </a:r>
          </a:p>
        </p:txBody>
      </p:sp>
      <p:sp>
        <p:nvSpPr>
          <p:cNvPr id="4" name="圓角矩形 3">
            <a:extLst>
              <a:ext uri="{FF2B5EF4-FFF2-40B4-BE49-F238E27FC236}">
                <a16:creationId xmlns:a16="http://schemas.microsoft.com/office/drawing/2014/main" id="{BFF1978E-9621-7C4E-991D-D7BDE380BEBC}"/>
              </a:ext>
            </a:extLst>
          </p:cNvPr>
          <p:cNvSpPr/>
          <p:nvPr/>
        </p:nvSpPr>
        <p:spPr>
          <a:xfrm>
            <a:off x="838200" y="3811289"/>
            <a:ext cx="1928749" cy="25006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zh-TW" altLang="en-US" dirty="0"/>
              <a:t>財力證明</a:t>
            </a:r>
          </a:p>
        </p:txBody>
      </p:sp>
      <p:sp>
        <p:nvSpPr>
          <p:cNvPr id="5" name="圓角矩形 4">
            <a:extLst>
              <a:ext uri="{FF2B5EF4-FFF2-40B4-BE49-F238E27FC236}">
                <a16:creationId xmlns:a16="http://schemas.microsoft.com/office/drawing/2014/main" id="{B5E1F6AD-25BD-9048-B4D6-E6B848354CF4}"/>
              </a:ext>
            </a:extLst>
          </p:cNvPr>
          <p:cNvSpPr/>
          <p:nvPr/>
        </p:nvSpPr>
        <p:spPr>
          <a:xfrm>
            <a:off x="3087584" y="3811289"/>
            <a:ext cx="1928749" cy="250061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zh-TW" altLang="en-US" dirty="0"/>
              <a:t>繳息證明</a:t>
            </a:r>
          </a:p>
        </p:txBody>
      </p:sp>
      <p:sp>
        <p:nvSpPr>
          <p:cNvPr id="6" name="向右箭號 5">
            <a:extLst>
              <a:ext uri="{FF2B5EF4-FFF2-40B4-BE49-F238E27FC236}">
                <a16:creationId xmlns:a16="http://schemas.microsoft.com/office/drawing/2014/main" id="{B661F8E9-E826-474B-AEDB-E3F52B501CBE}"/>
              </a:ext>
            </a:extLst>
          </p:cNvPr>
          <p:cNvSpPr/>
          <p:nvPr/>
        </p:nvSpPr>
        <p:spPr>
          <a:xfrm>
            <a:off x="5522025" y="4631377"/>
            <a:ext cx="938150" cy="5937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圓角矩形 6">
            <a:extLst>
              <a:ext uri="{FF2B5EF4-FFF2-40B4-BE49-F238E27FC236}">
                <a16:creationId xmlns:a16="http://schemas.microsoft.com/office/drawing/2014/main" id="{F3A5D511-4F7E-414D-BDD8-69A95EBDFFB3}"/>
              </a:ext>
            </a:extLst>
          </p:cNvPr>
          <p:cNvSpPr/>
          <p:nvPr/>
        </p:nvSpPr>
        <p:spPr>
          <a:xfrm>
            <a:off x="1054428" y="4358244"/>
            <a:ext cx="1496291" cy="1218643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/>
              <a:t>存摺 </a:t>
            </a:r>
            <a:r>
              <a:rPr kumimoji="1" lang="en-US" altLang="zh-TW" dirty="0"/>
              <a:t>A</a:t>
            </a:r>
            <a:endParaRPr kumimoji="1" lang="zh-TW" altLang="en-US" dirty="0"/>
          </a:p>
        </p:txBody>
      </p:sp>
      <p:sp>
        <p:nvSpPr>
          <p:cNvPr id="8" name="圓角矩形 7">
            <a:extLst>
              <a:ext uri="{FF2B5EF4-FFF2-40B4-BE49-F238E27FC236}">
                <a16:creationId xmlns:a16="http://schemas.microsoft.com/office/drawing/2014/main" id="{B146C00B-2A19-E647-ADDE-02705BA528CE}"/>
              </a:ext>
            </a:extLst>
          </p:cNvPr>
          <p:cNvSpPr/>
          <p:nvPr/>
        </p:nvSpPr>
        <p:spPr>
          <a:xfrm>
            <a:off x="3303812" y="4358244"/>
            <a:ext cx="1496291" cy="1886187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/>
              <a:t>存摺 </a:t>
            </a:r>
            <a:r>
              <a:rPr kumimoji="1" lang="en-US" altLang="zh-TW" dirty="0"/>
              <a:t>B</a:t>
            </a:r>
            <a:endParaRPr kumimoji="1" lang="zh-TW" altLang="en-US" dirty="0"/>
          </a:p>
        </p:txBody>
      </p:sp>
      <p:sp>
        <p:nvSpPr>
          <p:cNvPr id="9" name="圓角矩形 8">
            <a:extLst>
              <a:ext uri="{FF2B5EF4-FFF2-40B4-BE49-F238E27FC236}">
                <a16:creationId xmlns:a16="http://schemas.microsoft.com/office/drawing/2014/main" id="{843A077E-C8C8-9042-9BBA-7468A23599A4}"/>
              </a:ext>
            </a:extLst>
          </p:cNvPr>
          <p:cNvSpPr/>
          <p:nvPr/>
        </p:nvSpPr>
        <p:spPr>
          <a:xfrm>
            <a:off x="1085601" y="5657160"/>
            <a:ext cx="1496291" cy="587271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其他</a:t>
            </a:r>
            <a:endParaRPr kumimoji="1" lang="zh-TW" altLang="en-US" dirty="0"/>
          </a:p>
        </p:txBody>
      </p:sp>
      <p:sp>
        <p:nvSpPr>
          <p:cNvPr id="10" name="圓角矩形 9">
            <a:extLst>
              <a:ext uri="{FF2B5EF4-FFF2-40B4-BE49-F238E27FC236}">
                <a16:creationId xmlns:a16="http://schemas.microsoft.com/office/drawing/2014/main" id="{92E75F91-EED0-774E-B5DB-D5B4987315E2}"/>
              </a:ext>
            </a:extLst>
          </p:cNvPr>
          <p:cNvSpPr/>
          <p:nvPr/>
        </p:nvSpPr>
        <p:spPr>
          <a:xfrm>
            <a:off x="9745686" y="3743821"/>
            <a:ext cx="1928749" cy="250061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zh-TW" altLang="en-US" dirty="0"/>
              <a:t>存摺 </a:t>
            </a:r>
            <a:r>
              <a:rPr kumimoji="1" lang="en-US" altLang="zh-TW" dirty="0"/>
              <a:t>A + B</a:t>
            </a:r>
            <a:endParaRPr kumimoji="1" lang="zh-TW" altLang="en-US" dirty="0"/>
          </a:p>
        </p:txBody>
      </p:sp>
      <p:sp>
        <p:nvSpPr>
          <p:cNvPr id="11" name="圓角矩形 10">
            <a:extLst>
              <a:ext uri="{FF2B5EF4-FFF2-40B4-BE49-F238E27FC236}">
                <a16:creationId xmlns:a16="http://schemas.microsoft.com/office/drawing/2014/main" id="{8F63496C-0B31-E541-8AB7-F628F6395013}"/>
              </a:ext>
            </a:extLst>
          </p:cNvPr>
          <p:cNvSpPr/>
          <p:nvPr/>
        </p:nvSpPr>
        <p:spPr>
          <a:xfrm>
            <a:off x="6718466" y="3743821"/>
            <a:ext cx="1928749" cy="25006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zh-TW" altLang="en-US" dirty="0"/>
              <a:t>財力證明</a:t>
            </a:r>
          </a:p>
        </p:txBody>
      </p:sp>
      <p:sp>
        <p:nvSpPr>
          <p:cNvPr id="12" name="圓角矩形 11">
            <a:extLst>
              <a:ext uri="{FF2B5EF4-FFF2-40B4-BE49-F238E27FC236}">
                <a16:creationId xmlns:a16="http://schemas.microsoft.com/office/drawing/2014/main" id="{F7C65D73-BB45-B247-8F18-10CC98554BCC}"/>
              </a:ext>
            </a:extLst>
          </p:cNvPr>
          <p:cNvSpPr/>
          <p:nvPr/>
        </p:nvSpPr>
        <p:spPr>
          <a:xfrm>
            <a:off x="6934694" y="4767958"/>
            <a:ext cx="1496291" cy="587271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其他</a:t>
            </a:r>
            <a:endParaRPr kumimoji="1" lang="zh-TW" altLang="en-US" dirty="0"/>
          </a:p>
        </p:txBody>
      </p:sp>
      <p:sp>
        <p:nvSpPr>
          <p:cNvPr id="13" name="五邊形 12">
            <a:extLst>
              <a:ext uri="{FF2B5EF4-FFF2-40B4-BE49-F238E27FC236}">
                <a16:creationId xmlns:a16="http://schemas.microsoft.com/office/drawing/2014/main" id="{A2A04A12-BC84-864E-9018-4E79EAB3552E}"/>
              </a:ext>
            </a:extLst>
          </p:cNvPr>
          <p:cNvSpPr/>
          <p:nvPr/>
        </p:nvSpPr>
        <p:spPr>
          <a:xfrm>
            <a:off x="9241483" y="4553266"/>
            <a:ext cx="1850070" cy="508327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財力證明</a:t>
            </a:r>
            <a:endParaRPr kumimoji="1" lang="zh-TW" altLang="en-US" dirty="0"/>
          </a:p>
        </p:txBody>
      </p:sp>
      <p:sp>
        <p:nvSpPr>
          <p:cNvPr id="15" name="五邊形 14">
            <a:extLst>
              <a:ext uri="{FF2B5EF4-FFF2-40B4-BE49-F238E27FC236}">
                <a16:creationId xmlns:a16="http://schemas.microsoft.com/office/drawing/2014/main" id="{98455683-AA1C-5049-978B-D9B6EA025879}"/>
              </a:ext>
            </a:extLst>
          </p:cNvPr>
          <p:cNvSpPr/>
          <p:nvPr/>
        </p:nvSpPr>
        <p:spPr>
          <a:xfrm>
            <a:off x="9241482" y="5308350"/>
            <a:ext cx="1850071" cy="508327"/>
          </a:xfrm>
          <a:prstGeom prst="homePlat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繳息證明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88251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簡報1" id="{A113C5C4-7E24-4EB7-98BA-981139FB1BE4}" vid="{ACCF73AD-F0AA-4111-838E-686AAD4A92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微軟正黑體</Template>
  <TotalTime>2693</TotalTime>
  <Words>914</Words>
  <Application>Microsoft Macintosh PowerPoint</Application>
  <PresentationFormat>寬螢幕</PresentationFormat>
  <Paragraphs>168</Paragraphs>
  <Slides>18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3" baseType="lpstr">
      <vt:lpstr>微軟正黑體</vt:lpstr>
      <vt:lpstr>黑体</vt:lpstr>
      <vt:lpstr>Arial</vt:lpstr>
      <vt:lpstr>Cambria Math</vt:lpstr>
      <vt:lpstr>Office 佈景主題</vt:lpstr>
      <vt:lpstr>Multi-Label</vt:lpstr>
      <vt:lpstr>Outline</vt:lpstr>
      <vt:lpstr>Single-Label vs. Multi-Label</vt:lpstr>
      <vt:lpstr>Single-Label vs. Multi-Label</vt:lpstr>
      <vt:lpstr>Solutions</vt:lpstr>
      <vt:lpstr>Metrics – Precision, Recall, F1 Score</vt:lpstr>
      <vt:lpstr>Metrics – Precision, Recall, F1 Score</vt:lpstr>
      <vt:lpstr>Metrics</vt:lpstr>
      <vt:lpstr>CXLDoc</vt:lpstr>
      <vt:lpstr>Protein Function Prediction</vt:lpstr>
      <vt:lpstr>Protein Function Prediction</vt:lpstr>
      <vt:lpstr>Protein Function Prediction</vt:lpstr>
      <vt:lpstr>Text Categorization</vt:lpstr>
      <vt:lpstr>Label</vt:lpstr>
      <vt:lpstr>Multiple vs Multi-Label</vt:lpstr>
      <vt:lpstr>Class weight</vt:lpstr>
      <vt:lpstr>Examples</vt:lpstr>
      <vt:lpstr>Reference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Multilabel</dc:title>
  <dc:creator>劉義瑋</dc:creator>
  <cp:lastModifiedBy>Blueswen</cp:lastModifiedBy>
  <cp:revision>65</cp:revision>
  <dcterms:created xsi:type="dcterms:W3CDTF">2018-06-27T02:35:51Z</dcterms:created>
  <dcterms:modified xsi:type="dcterms:W3CDTF">2018-07-27T07:55:09Z</dcterms:modified>
</cp:coreProperties>
</file>

<file path=docProps/thumbnail.jpeg>
</file>